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68" r:id="rId4"/>
    <p:sldId id="273" r:id="rId5"/>
    <p:sldId id="269" r:id="rId6"/>
    <p:sldId id="271" r:id="rId7"/>
    <p:sldId id="270" r:id="rId8"/>
    <p:sldId id="257" r:id="rId9"/>
    <p:sldId id="258" r:id="rId10"/>
    <p:sldId id="274" r:id="rId11"/>
    <p:sldId id="277" r:id="rId12"/>
    <p:sldId id="259" r:id="rId13"/>
    <p:sldId id="278" r:id="rId14"/>
    <p:sldId id="275" r:id="rId15"/>
    <p:sldId id="276" r:id="rId16"/>
    <p:sldId id="279" r:id="rId17"/>
    <p:sldId id="280" r:id="rId18"/>
    <p:sldId id="287" r:id="rId19"/>
    <p:sldId id="260" r:id="rId20"/>
    <p:sldId id="281" r:id="rId21"/>
    <p:sldId id="288" r:id="rId22"/>
    <p:sldId id="283" r:id="rId23"/>
    <p:sldId id="284" r:id="rId24"/>
    <p:sldId id="261" r:id="rId25"/>
    <p:sldId id="282" r:id="rId26"/>
    <p:sldId id="285" r:id="rId27"/>
    <p:sldId id="267" r:id="rId28"/>
    <p:sldId id="286" r:id="rId29"/>
    <p:sldId id="290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63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C4C-75CE-BF4D-B069-DDF6B0201AA8}" type="datetimeFigureOut">
              <a:rPr lang="en-US" smtClean="0"/>
              <a:t>06/03/17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C5F6-10B0-8A4A-8FA0-771E82DD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4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C4C-75CE-BF4D-B069-DDF6B0201AA8}" type="datetimeFigureOut">
              <a:rPr lang="en-US" smtClean="0"/>
              <a:t>06/03/17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C5F6-10B0-8A4A-8FA0-771E82DD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4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C4C-75CE-BF4D-B069-DDF6B0201AA8}" type="datetimeFigureOut">
              <a:rPr lang="en-US" smtClean="0"/>
              <a:t>06/03/17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C5F6-10B0-8A4A-8FA0-771E82DD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C4C-75CE-BF4D-B069-DDF6B0201AA8}" type="datetimeFigureOut">
              <a:rPr lang="en-US" smtClean="0"/>
              <a:t>06/03/17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C5F6-10B0-8A4A-8FA0-771E82DD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8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C4C-75CE-BF4D-B069-DDF6B0201AA8}" type="datetimeFigureOut">
              <a:rPr lang="en-US" smtClean="0"/>
              <a:t>06/03/17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C5F6-10B0-8A4A-8FA0-771E82DD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7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C4C-75CE-BF4D-B069-DDF6B0201AA8}" type="datetimeFigureOut">
              <a:rPr lang="en-US" smtClean="0"/>
              <a:t>06/03/17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C5F6-10B0-8A4A-8FA0-771E82DD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C4C-75CE-BF4D-B069-DDF6B0201AA8}" type="datetimeFigureOut">
              <a:rPr lang="en-US" smtClean="0"/>
              <a:t>06/03/17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C5F6-10B0-8A4A-8FA0-771E82DD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6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C4C-75CE-BF4D-B069-DDF6B0201AA8}" type="datetimeFigureOut">
              <a:rPr lang="en-US" smtClean="0"/>
              <a:t>06/03/17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C5F6-10B0-8A4A-8FA0-771E82DD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C4C-75CE-BF4D-B069-DDF6B0201AA8}" type="datetimeFigureOut">
              <a:rPr lang="en-US" smtClean="0"/>
              <a:t>06/03/17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C5F6-10B0-8A4A-8FA0-771E82DD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C4C-75CE-BF4D-B069-DDF6B0201AA8}" type="datetimeFigureOut">
              <a:rPr lang="en-US" smtClean="0"/>
              <a:t>06/03/17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C5F6-10B0-8A4A-8FA0-771E82DD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3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CC4C-75CE-BF4D-B069-DDF6B0201AA8}" type="datetimeFigureOut">
              <a:rPr lang="en-US" smtClean="0"/>
              <a:t>06/03/17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C5F6-10B0-8A4A-8FA0-771E82DD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6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DCC4C-75CE-BF4D-B069-DDF6B0201AA8}" type="datetimeFigureOut">
              <a:rPr lang="en-US" smtClean="0"/>
              <a:t>06/03/17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FC5F6-10B0-8A4A-8FA0-771E82DD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6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cern.service-now.com/service-portal/service-element.do?name=CI-Jenkins&amp;s=jenkins" TargetMode="External"/><Relationship Id="rId5" Type="http://schemas.openxmlformats.org/officeDocument/2006/relationships/hyperlink" Target="http://jenkinsdocs.web.cern.ch/jenkinsdocs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lab.cern.ch/sft/lcgcmake/tree/v6-06-00-patches/documentation" TargetMode="External"/><Relationship Id="rId3" Type="http://schemas.openxmlformats.org/officeDocument/2006/relationships/hyperlink" Target="https://gitlab.cern.ch/sft/lcgcmake/blob/v6-06-00-patches/cmake/toolchain/heptools-geantv.cmak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s://wiki.jenkins-ci.org/display/JENKINS/GitLab+Plugin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tlab.cern.ch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phsft-jenkins.cern.ch/project/GeantV-CUDA-gitlab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phsft-jenkins.cern.ch/project/GeantV-CUDA-gitlab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tlab.cern.ch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phsft-jenkins.cern.ch/" TargetMode="Externa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Jenkins for </a:t>
            </a:r>
            <a:r>
              <a:rPr lang="en-US" sz="3600" dirty="0" err="1" smtClean="0"/>
              <a:t>GeantV</a:t>
            </a:r>
            <a:r>
              <a:rPr lang="en-US" sz="3600" dirty="0" smtClean="0"/>
              <a:t> and </a:t>
            </a:r>
            <a:r>
              <a:rPr lang="en-US" sz="3600" dirty="0" err="1" smtClean="0"/>
              <a:t>VecGeom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Documentation and Use of preconfigured Jenkins jobs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1146"/>
            <a:ext cx="1844997" cy="1844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2" y="542421"/>
            <a:ext cx="915213" cy="418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8880" y="243426"/>
            <a:ext cx="700722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Service portal at CERN: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://cern.service-now.com/service-portal/service-element.do?name=CI-Jenkins&amp;s=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jenkins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Documentation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http://jenkinsdocs.web.cern.ch/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jenkinsdocs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Jenkins Jobs</a:t>
            </a:r>
            <a:endParaRPr lang="en-US" dirty="0"/>
          </a:p>
        </p:txBody>
      </p:sp>
      <p:pic>
        <p:nvPicPr>
          <p:cNvPr id="4" name="Picture 3" descr="Screen Shot 2016-08-04 at 11.2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7" y="2697842"/>
            <a:ext cx="1245632" cy="259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15577" y="1569797"/>
            <a:ext cx="8063597" cy="5015624"/>
            <a:chOff x="315577" y="1569797"/>
            <a:chExt cx="8063597" cy="5015624"/>
          </a:xfrm>
        </p:grpSpPr>
        <p:sp>
          <p:nvSpPr>
            <p:cNvPr id="5" name="Oval 4"/>
            <p:cNvSpPr/>
            <p:nvPr/>
          </p:nvSpPr>
          <p:spPr>
            <a:xfrm>
              <a:off x="315577" y="3171147"/>
              <a:ext cx="1080574" cy="260318"/>
            </a:xfrm>
            <a:prstGeom prst="ellipse">
              <a:avLst/>
            </a:prstGeom>
            <a:solidFill>
              <a:srgbClr val="C0504D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creen Shot 2016-08-04 at 11.28.5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124" y="1569797"/>
              <a:ext cx="5926050" cy="5015624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cxnSp>
          <p:nvCxnSpPr>
            <p:cNvPr id="8" name="Straight Arrow Connector 7"/>
            <p:cNvCxnSpPr>
              <a:stCxn id="5" idx="6"/>
            </p:cNvCxnSpPr>
            <p:nvPr/>
          </p:nvCxnSpPr>
          <p:spPr>
            <a:xfrm>
              <a:off x="1396151" y="3301306"/>
              <a:ext cx="1056973" cy="3944"/>
            </a:xfrm>
            <a:prstGeom prst="straightConnector1">
              <a:avLst/>
            </a:prstGeom>
            <a:ln w="9525" cmpd="sng">
              <a:solidFill>
                <a:srgbClr val="D9969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le 9"/>
          <p:cNvSpPr/>
          <p:nvPr/>
        </p:nvSpPr>
        <p:spPr>
          <a:xfrm>
            <a:off x="2453124" y="2492742"/>
            <a:ext cx="5926050" cy="378645"/>
          </a:xfrm>
          <a:prstGeom prst="roundRect">
            <a:avLst/>
          </a:prstGeom>
          <a:solidFill>
            <a:srgbClr val="C0504D">
              <a:alpha val="16000"/>
            </a:srgbClr>
          </a:solidFill>
          <a:ln>
            <a:solidFill>
              <a:srgbClr val="D996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53124" y="5144575"/>
            <a:ext cx="5926050" cy="511426"/>
          </a:xfrm>
          <a:prstGeom prst="roundRect">
            <a:avLst/>
          </a:prstGeom>
          <a:solidFill>
            <a:srgbClr val="C0504D">
              <a:alpha val="16000"/>
            </a:srgbClr>
          </a:solidFill>
          <a:ln>
            <a:solidFill>
              <a:srgbClr val="D996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5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packages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Externals for </a:t>
            </a:r>
            <a:r>
              <a:rPr lang="en-US" dirty="0" err="1" smtClean="0"/>
              <a:t>Geantv</a:t>
            </a:r>
            <a:r>
              <a:rPr lang="en-US" dirty="0" smtClean="0"/>
              <a:t> and </a:t>
            </a:r>
            <a:r>
              <a:rPr lang="en-US" dirty="0" err="1" smtClean="0"/>
              <a:t>VecGeom</a:t>
            </a:r>
            <a:r>
              <a:rPr lang="en-US" dirty="0" smtClean="0"/>
              <a:t>:</a:t>
            </a:r>
          </a:p>
          <a:p>
            <a:r>
              <a:rPr lang="en-US" dirty="0"/>
              <a:t>	</a:t>
            </a:r>
            <a:r>
              <a:rPr lang="en-US" dirty="0" smtClean="0"/>
              <a:t>ROOT</a:t>
            </a:r>
            <a:r>
              <a:rPr lang="en-US" dirty="0"/>
              <a:t>, Geant4 , hepmc3, </a:t>
            </a:r>
            <a:r>
              <a:rPr lang="en-US" dirty="0" err="1"/>
              <a:t>Vc</a:t>
            </a:r>
            <a:r>
              <a:rPr lang="en-US" dirty="0"/>
              <a:t>, </a:t>
            </a:r>
            <a:r>
              <a:rPr lang="en-US" dirty="0" smtClean="0"/>
              <a:t>pythia8 and </a:t>
            </a:r>
            <a:r>
              <a:rPr lang="en-US" dirty="0" err="1"/>
              <a:t>umesimd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754" r="89965">
                        <a14:foregroundMark x1="34331" y1="87571" x2="36796" y2="94068"/>
                        <a14:foregroundMark x1="14261" y1="78249" x2="16197" y2="78249"/>
                        <a14:foregroundMark x1="17430" y1="80508" x2="17782" y2="81638"/>
                        <a14:foregroundMark x1="72887" y1="96328" x2="69190" y2="98870"/>
                        <a14:foregroundMark x1="73239" y1="86158" x2="73239" y2="88136"/>
                        <a14:foregroundMark x1="79577" y1="35593" x2="80634" y2="38983"/>
                        <a14:foregroundMark x1="76761" y1="20621" x2="77993" y2="24294"/>
                        <a14:foregroundMark x1="78873" y1="27966" x2="78873" y2="30791"/>
                        <a14:foregroundMark x1="40317" y1="3672" x2="41373" y2="4520"/>
                        <a14:backgroundMark x1="42782" y1="847" x2="45246" y2="565"/>
                      </a14:backgroundRemoval>
                    </a14:imgEffect>
                  </a14:imgLayer>
                </a14:imgProps>
              </a:ext>
            </a:extLst>
          </a:blip>
          <a:srcRect l="11837" r="17558"/>
          <a:stretch/>
        </p:blipFill>
        <p:spPr>
          <a:xfrm>
            <a:off x="6597427" y="4610100"/>
            <a:ext cx="2546573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08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8-04 at 15.54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9" y="5763761"/>
            <a:ext cx="8534663" cy="770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lcg_geantvexternals_install</a:t>
            </a:r>
            <a:endParaRPr lang="en-US" dirty="0"/>
          </a:p>
        </p:txBody>
      </p:sp>
      <p:pic>
        <p:nvPicPr>
          <p:cNvPr id="3" name="Picture 2" descr="Screen Shot 2016-07-25 at 10.35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73" y="1866547"/>
            <a:ext cx="2557126" cy="183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006366"/>
              </p:ext>
            </p:extLst>
          </p:nvPr>
        </p:nvGraphicFramePr>
        <p:xfrm>
          <a:off x="242469" y="1682112"/>
          <a:ext cx="6054623" cy="2303780"/>
        </p:xfrm>
        <a:graphic>
          <a:graphicData uri="http://schemas.openxmlformats.org/drawingml/2006/table">
            <a:tbl>
              <a:tblPr/>
              <a:tblGrid>
                <a:gridCol w="2150821"/>
                <a:gridCol w="390380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Parameter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LCG_VERSION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geantv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Helvetica"/>
                        </a:rPr>
                        <a:t>SLOT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externals-testjuin2016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Combinations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VERSION_MAIN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v6-06-00-patches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TARGET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 Geant4 hepmc3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pythia8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umesimd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TEST_LABELS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INSTALLDIR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cern.ch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/app/releases/GEANTV-externals/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$SLOT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LCG_INSTALL_PREFIX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cern.ch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/app/releases/GEANTV-externals/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$SLOT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VERSION_JENKINS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master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LCG_EXTRA_OPTIONS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-DLCG_SOURCE_INSTALL=OFF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469" y="4298148"/>
            <a:ext cx="8668894" cy="227754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Comments: </a:t>
            </a:r>
          </a:p>
          <a:p>
            <a:r>
              <a:rPr lang="en-US" sz="1400" dirty="0" smtClean="0"/>
              <a:t>This job will build all externals used by </a:t>
            </a:r>
            <a:r>
              <a:rPr lang="en-US" sz="1400" dirty="0" err="1" smtClean="0"/>
              <a:t>GeantV</a:t>
            </a:r>
            <a:r>
              <a:rPr lang="en-US" sz="1400" dirty="0" smtClean="0"/>
              <a:t> and </a:t>
            </a:r>
            <a:r>
              <a:rPr lang="en-US" sz="1400" dirty="0" err="1" smtClean="0"/>
              <a:t>VecGeom</a:t>
            </a:r>
            <a:r>
              <a:rPr lang="en-US" sz="1400" dirty="0"/>
              <a:t> </a:t>
            </a:r>
            <a:r>
              <a:rPr lang="en-US" sz="1400" dirty="0" smtClean="0"/>
              <a:t>and will store them in AFS “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err="1">
                <a:solidFill>
                  <a:srgbClr val="000000"/>
                </a:solidFill>
              </a:rPr>
              <a:t>afs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err="1">
                <a:solidFill>
                  <a:srgbClr val="000000"/>
                </a:solidFill>
              </a:rPr>
              <a:t>cern.ch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err="1">
                <a:solidFill>
                  <a:srgbClr val="000000"/>
                </a:solidFill>
              </a:rPr>
              <a:t>sw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err="1">
                <a:solidFill>
                  <a:srgbClr val="000000"/>
                </a:solidFill>
              </a:rPr>
              <a:t>lcg</a:t>
            </a:r>
            <a:r>
              <a:rPr lang="en-US" sz="1400" dirty="0">
                <a:solidFill>
                  <a:srgbClr val="000000"/>
                </a:solidFill>
              </a:rPr>
              <a:t>/app/releases/GEANTV-externals/</a:t>
            </a:r>
            <a:r>
              <a:rPr lang="en-US" sz="1400" dirty="0">
                <a:solidFill>
                  <a:srgbClr val="FF0000"/>
                </a:solidFill>
              </a:rPr>
              <a:t>$</a:t>
            </a:r>
            <a:r>
              <a:rPr lang="en-US" sz="1400" dirty="0" smtClean="0">
                <a:solidFill>
                  <a:srgbClr val="FF0000"/>
                </a:solidFill>
              </a:rPr>
              <a:t>SLOT</a:t>
            </a:r>
            <a:r>
              <a:rPr lang="en-US" sz="1400" dirty="0" smtClean="0"/>
              <a:t>”. </a:t>
            </a:r>
            <a:r>
              <a:rPr lang="en-US" sz="1400" dirty="0"/>
              <a:t>Those externals are: “</a:t>
            </a:r>
            <a:r>
              <a:rPr lang="en-US" sz="1400" dirty="0" smtClean="0"/>
              <a:t>ROOT, Geant4 , hepmc3, </a:t>
            </a:r>
            <a:r>
              <a:rPr lang="en-US" sz="1400" dirty="0" err="1" smtClean="0"/>
              <a:t>Vc</a:t>
            </a:r>
            <a:r>
              <a:rPr lang="en-US" sz="1400" dirty="0" smtClean="0"/>
              <a:t>, pythia8, </a:t>
            </a:r>
            <a:r>
              <a:rPr lang="en-US" sz="1400" dirty="0" err="1" smtClean="0"/>
              <a:t>umesimd</a:t>
            </a:r>
            <a:r>
              <a:rPr lang="en-US" sz="1400" dirty="0" smtClean="0"/>
              <a:t>” as defined in the “TARGET” parameter above.</a:t>
            </a:r>
          </a:p>
          <a:p>
            <a:r>
              <a:rPr lang="en-US" sz="1400" dirty="0" smtClean="0"/>
              <a:t>It should be taken into </a:t>
            </a:r>
            <a:r>
              <a:rPr lang="en-US" sz="1400" dirty="0"/>
              <a:t>consideration that “ROOT, Geant4 , hepmc3, </a:t>
            </a:r>
            <a:r>
              <a:rPr lang="en-US" sz="1400" dirty="0" err="1"/>
              <a:t>Vc</a:t>
            </a:r>
            <a:r>
              <a:rPr lang="en-US" sz="1400" dirty="0"/>
              <a:t>, pythia8, </a:t>
            </a:r>
            <a:r>
              <a:rPr lang="en-US" sz="1400" dirty="0" err="1"/>
              <a:t>umesimd</a:t>
            </a:r>
            <a:r>
              <a:rPr lang="en-US" sz="1400" dirty="0" smtClean="0"/>
              <a:t>” also use other externals and they will also be compiled and stored in in AFS </a:t>
            </a:r>
            <a:r>
              <a:rPr lang="en-US" sz="1400" dirty="0"/>
              <a:t>“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err="1">
                <a:solidFill>
                  <a:srgbClr val="000000"/>
                </a:solidFill>
              </a:rPr>
              <a:t>afs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err="1">
                <a:solidFill>
                  <a:srgbClr val="000000"/>
                </a:solidFill>
              </a:rPr>
              <a:t>cern.ch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err="1">
                <a:solidFill>
                  <a:srgbClr val="000000"/>
                </a:solidFill>
              </a:rPr>
              <a:t>sw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err="1">
                <a:solidFill>
                  <a:srgbClr val="000000"/>
                </a:solidFill>
              </a:rPr>
              <a:t>lcg</a:t>
            </a:r>
            <a:r>
              <a:rPr lang="en-US" sz="1400" dirty="0">
                <a:solidFill>
                  <a:srgbClr val="000000"/>
                </a:solidFill>
              </a:rPr>
              <a:t>/app/releases/GEANTV-externals/</a:t>
            </a:r>
            <a:r>
              <a:rPr lang="en-US" sz="1400" dirty="0">
                <a:solidFill>
                  <a:srgbClr val="FF0000"/>
                </a:solidFill>
              </a:rPr>
              <a:t>$SLOT</a:t>
            </a:r>
            <a:r>
              <a:rPr lang="en-US" sz="1400" dirty="0" smtClean="0"/>
              <a:t>”: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399646">
            <a:off x="-10762" y="407334"/>
            <a:ext cx="1340203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Jenkins job parameters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1526" y="1232972"/>
            <a:ext cx="5483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As for July-2016 we use the latest version of ROOT with the specific patch for </a:t>
            </a:r>
            <a:r>
              <a:rPr lang="en-US" sz="1200" i="1" dirty="0" err="1" smtClean="0">
                <a:solidFill>
                  <a:srgbClr val="FF0000"/>
                </a:solidFill>
              </a:rPr>
              <a:t>GeantV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6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674474" y="0"/>
            <a:ext cx="1469526" cy="4553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28" y="274638"/>
            <a:ext cx="6730446" cy="1143000"/>
          </a:xfrm>
        </p:spPr>
        <p:txBody>
          <a:bodyPr/>
          <a:lstStyle/>
          <a:p>
            <a:r>
              <a:rPr lang="en-US" dirty="0" err="1"/>
              <a:t>lcg_geantvexternals_install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8399646">
            <a:off x="-49109" y="483681"/>
            <a:ext cx="1530546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Jenkins job Configuration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423" y="3922507"/>
            <a:ext cx="1080000" cy="1080000"/>
          </a:xfrm>
          <a:prstGeom prst="rect">
            <a:avLst/>
          </a:prstGeom>
          <a:ln w="12700" cap="sq" cmpd="sng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65" y="4153555"/>
            <a:ext cx="538361" cy="2463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91583" y="5014592"/>
            <a:ext cx="1085680" cy="242066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Multiconfiguration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871" y="4954963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Type;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87434" y="57978"/>
            <a:ext cx="1443606" cy="10772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Description:</a:t>
            </a:r>
          </a:p>
          <a:p>
            <a:r>
              <a:rPr lang="en-US" sz="800" i="1" dirty="0" err="1" smtClean="0">
                <a:solidFill>
                  <a:schemeClr val="bg1">
                    <a:lumMod val="50000"/>
                  </a:schemeClr>
                </a:solidFill>
              </a:rPr>
              <a:t>GeantV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</a:rPr>
              <a:t>VecGeom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 externals installation in 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</a:rPr>
              <a:t>AFS</a:t>
            </a: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3591583" y="3682819"/>
            <a:ext cx="1080055" cy="2310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Parameters</a:t>
            </a:r>
            <a:endParaRPr lang="en-US" sz="800" dirty="0">
              <a:solidFill>
                <a:schemeClr val="tx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40118"/>
              </p:ext>
            </p:extLst>
          </p:nvPr>
        </p:nvGraphicFramePr>
        <p:xfrm>
          <a:off x="649447" y="1560772"/>
          <a:ext cx="6952054" cy="2100580"/>
        </p:xfrm>
        <a:graphic>
          <a:graphicData uri="http://schemas.openxmlformats.org/drawingml/2006/table">
            <a:tbl>
              <a:tblPr/>
              <a:tblGrid>
                <a:gridCol w="654857"/>
                <a:gridCol w="1018664"/>
                <a:gridCol w="2527050"/>
                <a:gridCol w="2751483"/>
              </a:tblGrid>
              <a:tr h="158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Type</a:t>
                      </a:r>
                      <a:endParaRPr lang="en-US" sz="12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LCG_VERSION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geantv</a:t>
                      </a:r>
                      <a:endParaRPr lang="en-US" sz="800" b="0" i="0" u="none" strike="noStrike" dirty="0" smtClean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LCG version (71, dev4, ...)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SLOT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externals-testjuin2016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Nightly slot name</a:t>
                      </a:r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Matrix Comb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Combinations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VERSION_MAIN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de-DE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v6-06-00-patches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LCGCMake</a:t>
                      </a:r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 branch to use for the build (master, experimental…</a:t>
                      </a:r>
                      <a:r>
                        <a:rPr lang="en-US" sz="800" b="0" i="1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TARGET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ROOT Geant4 hepmc3 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Vc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 pythia8 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umesimd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LCGCMake</a:t>
                      </a:r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 target (name of the top level package)</a:t>
                      </a:r>
                      <a:r>
                        <a:rPr lang="en-US" sz="800" b="0" i="1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TEST_LABELS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None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Test label regular expression selection (e.g. </a:t>
                      </a:r>
                      <a:r>
                        <a:rPr lang="en-US" sz="800" b="0" i="1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Release|Nightly</a:t>
                      </a:r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INSTALLDIR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afs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cern.ch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sw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lcg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/app/releases/GEANTV-externals/$SLOT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Area where already existing packages are </a:t>
                      </a:r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LCG_INSTALL_PREFIX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Same as 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INSTALLDIR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Area where to install new packages</a:t>
                      </a:r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VERSION_JENKINS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master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LCG_EXTRA_OPTIONS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-DLCG_SOURCE_INSTALL=OFF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7674474" y="1297990"/>
            <a:ext cx="1451506" cy="338554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800" dirty="0">
                <a:solidFill>
                  <a:srgbClr val="7F7F7F"/>
                </a:solidFill>
                <a:sym typeface="Zapf Dingbats"/>
              </a:rPr>
              <a:t> </a:t>
            </a:r>
            <a:r>
              <a:rPr lang="en-US" sz="800" dirty="0" smtClean="0">
                <a:solidFill>
                  <a:srgbClr val="7F7F7F"/>
                </a:solidFill>
              </a:rPr>
              <a:t>Execute </a:t>
            </a:r>
            <a:r>
              <a:rPr lang="en-US" sz="800" dirty="0">
                <a:solidFill>
                  <a:srgbClr val="7F7F7F"/>
                </a:solidFill>
              </a:rPr>
              <a:t>concurrent builds if necessary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19436"/>
              </p:ext>
            </p:extLst>
          </p:nvPr>
        </p:nvGraphicFramePr>
        <p:xfrm>
          <a:off x="61275" y="3922507"/>
          <a:ext cx="3420508" cy="1333500"/>
        </p:xfrm>
        <a:graphic>
          <a:graphicData uri="http://schemas.openxmlformats.org/drawingml/2006/table">
            <a:tbl>
              <a:tblPr/>
              <a:tblGrid>
                <a:gridCol w="330087"/>
                <a:gridCol w="1250175"/>
                <a:gridCol w="1840246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Source Code Management -&gt; ( Multiple SCMs)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Git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Repository URL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https://gitlab.cern.ch/sft/lcgjenkins.git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Branches to build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*/${VERSION_JENKINS}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Local subdirectory for repo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lcgjenkins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Git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Repository URL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https://</a:t>
                      </a:r>
                      <a:r>
                        <a:rPr lang="en-US" sz="800" b="0" i="0" u="none" strike="noStrike" dirty="0" err="1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gitlab.cern.ch</a:t>
                      </a:r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800" b="0" i="0" u="none" strike="noStrike" dirty="0" err="1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sft</a:t>
                      </a:r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800" b="0" i="0" u="none" strike="noStrike" dirty="0" err="1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lcgcmake.git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Branches to build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*/${VERSION_MAIN}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Local subdirectory for repo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lcgcmake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19538"/>
              </p:ext>
            </p:extLst>
          </p:nvPr>
        </p:nvGraphicFramePr>
        <p:xfrm>
          <a:off x="7683115" y="1950011"/>
          <a:ext cx="1452245" cy="592778"/>
        </p:xfrm>
        <a:graphic>
          <a:graphicData uri="http://schemas.openxmlformats.org/drawingml/2006/table">
            <a:tbl>
              <a:tblPr/>
              <a:tblGrid>
                <a:gridCol w="539585"/>
                <a:gridCol w="912660"/>
              </a:tblGrid>
              <a:tr h="1457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Slaves - LABEL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Labels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cc7, mac1010, slc6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Individual nodes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lcgapp-slc6-physical1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213204"/>
              </p:ext>
            </p:extLst>
          </p:nvPr>
        </p:nvGraphicFramePr>
        <p:xfrm>
          <a:off x="7673735" y="2675132"/>
          <a:ext cx="1452245" cy="571500"/>
        </p:xfrm>
        <a:graphic>
          <a:graphicData uri="http://schemas.openxmlformats.org/drawingml/2006/table">
            <a:tbl>
              <a:tblPr/>
              <a:tblGrid>
                <a:gridCol w="539585"/>
                <a:gridCol w="91266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User Defined Axis</a:t>
                      </a:r>
                      <a:endParaRPr lang="en-US" sz="8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COMPILER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gcc49 icc15 native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BUILDTYPE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Debug Release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7673735" y="3568564"/>
            <a:ext cx="1451506" cy="707886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7F7F7F"/>
                </a:solidFill>
              </a:rPr>
              <a:t>BUILD ENVIRONMENT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 smtClean="0">
                <a:solidFill>
                  <a:srgbClr val="7F7F7F"/>
                </a:solidFill>
              </a:rPr>
              <a:t>Delete </a:t>
            </a:r>
            <a:r>
              <a:rPr lang="en-US" sz="800" dirty="0">
                <a:solidFill>
                  <a:srgbClr val="7F7F7F"/>
                </a:solidFill>
              </a:rPr>
              <a:t>workspace before build </a:t>
            </a:r>
            <a:r>
              <a:rPr lang="en-US" sz="800" dirty="0" smtClean="0">
                <a:solidFill>
                  <a:srgbClr val="7F7F7F"/>
                </a:solidFill>
              </a:rPr>
              <a:t>starts</a:t>
            </a:r>
            <a:endParaRPr lang="en-US" sz="800" dirty="0">
              <a:solidFill>
                <a:srgbClr val="7F7F7F"/>
              </a:solidFill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Tie parent build to a </a:t>
            </a:r>
            <a:r>
              <a:rPr lang="en-US" sz="800" dirty="0" smtClean="0">
                <a:solidFill>
                  <a:srgbClr val="7F7F7F"/>
                </a:solidFill>
              </a:rPr>
              <a:t>node: </a:t>
            </a:r>
            <a:r>
              <a:rPr lang="en-US" sz="800" b="1" dirty="0" smtClean="0">
                <a:solidFill>
                  <a:srgbClr val="7F7F7F"/>
                </a:solidFill>
              </a:rPr>
              <a:t>master</a:t>
            </a:r>
            <a:endParaRPr lang="en-US" sz="800" b="1" dirty="0">
              <a:solidFill>
                <a:srgbClr val="7F7F7F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3594423" y="5256658"/>
            <a:ext cx="1082839" cy="29022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6600"/>
                </a:solidFill>
              </a:rPr>
              <a:t>Execute Shell</a:t>
            </a:r>
            <a:endParaRPr lang="en-US" sz="800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22781" y="5588887"/>
            <a:ext cx="3352914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source </a:t>
            </a:r>
            <a:r>
              <a:rPr lang="en-US" sz="1000" dirty="0" err="1">
                <a:solidFill>
                  <a:srgbClr val="FF0000"/>
                </a:solidFill>
              </a:rPr>
              <a:t>lcgjenkins</a:t>
            </a:r>
            <a:r>
              <a:rPr lang="en-US" sz="1000" dirty="0">
                <a:solidFill>
                  <a:srgbClr val="FF0000"/>
                </a:solidFill>
              </a:rPr>
              <a:t>/</a:t>
            </a:r>
            <a:r>
              <a:rPr lang="en-US" sz="1000" dirty="0" err="1">
                <a:solidFill>
                  <a:srgbClr val="FF0000"/>
                </a:solidFill>
              </a:rPr>
              <a:t>jk-setup.sh</a:t>
            </a:r>
            <a:r>
              <a:rPr lang="en-US" sz="1000" dirty="0">
                <a:solidFill>
                  <a:srgbClr val="FF0000"/>
                </a:solidFill>
              </a:rPr>
              <a:t> $BUILDTYPE $COMPILER $SLOT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lcgjenkins</a:t>
            </a:r>
            <a:r>
              <a:rPr lang="en-US" sz="1000" dirty="0">
                <a:solidFill>
                  <a:srgbClr val="FF0000"/>
                </a:solidFill>
              </a:rPr>
              <a:t>/</a:t>
            </a:r>
            <a:r>
              <a:rPr lang="en-US" sz="1000" dirty="0" err="1">
                <a:solidFill>
                  <a:srgbClr val="FF0000"/>
                </a:solidFill>
              </a:rPr>
              <a:t>jk-runbuild.sh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 err="1">
                <a:solidFill>
                  <a:srgbClr val="FF0000"/>
                </a:solidFill>
              </a:rPr>
              <a:t>rm</a:t>
            </a:r>
            <a:r>
              <a:rPr lang="en-US" sz="1000" dirty="0">
                <a:solidFill>
                  <a:srgbClr val="FF0000"/>
                </a:solidFill>
              </a:rPr>
              <a:t> -</a:t>
            </a:r>
            <a:r>
              <a:rPr lang="en-US" sz="1000" dirty="0" err="1">
                <a:solidFill>
                  <a:srgbClr val="FF0000"/>
                </a:solidFill>
              </a:rPr>
              <a:t>rf</a:t>
            </a:r>
            <a:r>
              <a:rPr lang="en-US" sz="1000" dirty="0">
                <a:solidFill>
                  <a:srgbClr val="FF0000"/>
                </a:solidFill>
              </a:rPr>
              <a:t> $WORKDIR/$PLATFORM-build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rm</a:t>
            </a:r>
            <a:r>
              <a:rPr lang="en-US" sz="1000" dirty="0">
                <a:solidFill>
                  <a:srgbClr val="FF0000"/>
                </a:solidFill>
              </a:rPr>
              <a:t> -</a:t>
            </a:r>
            <a:r>
              <a:rPr lang="en-US" sz="1000" dirty="0" err="1">
                <a:solidFill>
                  <a:srgbClr val="FF0000"/>
                </a:solidFill>
              </a:rPr>
              <a:t>rf</a:t>
            </a:r>
            <a:r>
              <a:rPr lang="en-US" sz="1000" dirty="0">
                <a:solidFill>
                  <a:srgbClr val="FF0000"/>
                </a:solidFill>
              </a:rPr>
              <a:t> $WORKDIR/$PLATFORM-install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717042"/>
              </p:ext>
            </p:extLst>
          </p:nvPr>
        </p:nvGraphicFramePr>
        <p:xfrm>
          <a:off x="6243518" y="4700102"/>
          <a:ext cx="2715966" cy="1987260"/>
        </p:xfrm>
        <a:graphic>
          <a:graphicData uri="http://schemas.openxmlformats.org/drawingml/2006/table">
            <a:tbl>
              <a:tblPr/>
              <a:tblGrid>
                <a:gridCol w="1357983"/>
                <a:gridCol w="1357983"/>
              </a:tblGrid>
              <a:tr h="1892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Post-build Actions: </a:t>
                      </a:r>
                      <a:r>
                        <a:rPr lang="en-US" sz="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Editable Email Notification</a:t>
                      </a:r>
                      <a:endParaRPr lang="en-US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/>
                        </a:rPr>
                        <a:t>Project Recipient List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ilias.goulas@cern.ch, gunter.folger@cern.ch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/>
                        </a:rPr>
                        <a:t>Project Reply-To List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$DEFAULT_REPLYTO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/>
                        </a:rPr>
                        <a:t>Content Type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Default Content Type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/>
                        </a:rPr>
                        <a:t>Default Subject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$DEFAULT_SUBJECT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/>
                        </a:rPr>
                        <a:t>Default Content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The job number $BUILD_NUMBER of the project $PROJECT_NAME …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/>
                        </a:rPr>
                        <a:t>Attach Build Log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Do Not Attach Build Log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/>
                        </a:rPr>
                        <a:t>Trigger for matrix projects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Trigger only the parent job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37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6-08-04 at 16.0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1257300"/>
            <a:ext cx="2053271" cy="206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LCG branch for Externals</a:t>
            </a:r>
            <a:endParaRPr lang="en-US" dirty="0"/>
          </a:p>
        </p:txBody>
      </p:sp>
      <p:pic>
        <p:nvPicPr>
          <p:cNvPr id="4" name="Picture 3" descr="Screen Shot 2016-08-03 at 16.2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" y="2510273"/>
            <a:ext cx="2730500" cy="360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99772" y="1420162"/>
            <a:ext cx="1734569" cy="869554"/>
            <a:chOff x="199772" y="1420162"/>
            <a:chExt cx="1734569" cy="8695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77" y="1769215"/>
              <a:ext cx="774700" cy="5205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199772" y="1420162"/>
              <a:ext cx="173456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https://</a:t>
              </a:r>
              <a:r>
                <a:rPr lang="en-US" sz="1400" dirty="0" err="1">
                  <a:solidFill>
                    <a:srgbClr val="FF0000"/>
                  </a:solidFill>
                </a:rPr>
                <a:t>gitlab.cern.ch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79507" y="4698018"/>
            <a:ext cx="1426939" cy="41723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6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92118" y="2011918"/>
            <a:ext cx="456621" cy="2932419"/>
          </a:xfrm>
          <a:custGeom>
            <a:avLst/>
            <a:gdLst>
              <a:gd name="connsiteX0" fmla="*/ 0 w 456621"/>
              <a:gd name="connsiteY0" fmla="*/ 2118935 h 2118935"/>
              <a:gd name="connsiteX1" fmla="*/ 271119 w 456621"/>
              <a:gd name="connsiteY1" fmla="*/ 1640926 h 2118935"/>
              <a:gd name="connsiteX2" fmla="*/ 64213 w 456621"/>
              <a:gd name="connsiteY2" fmla="*/ 428067 h 2118935"/>
              <a:gd name="connsiteX3" fmla="*/ 456621 w 456621"/>
              <a:gd name="connsiteY3" fmla="*/ 0 h 211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621" h="2118935">
                <a:moveTo>
                  <a:pt x="0" y="2118935"/>
                </a:moveTo>
                <a:cubicBezTo>
                  <a:pt x="130208" y="2020836"/>
                  <a:pt x="260417" y="1922737"/>
                  <a:pt x="271119" y="1640926"/>
                </a:cubicBezTo>
                <a:cubicBezTo>
                  <a:pt x="281821" y="1359115"/>
                  <a:pt x="33296" y="701555"/>
                  <a:pt x="64213" y="428067"/>
                </a:cubicBezTo>
                <a:cubicBezTo>
                  <a:pt x="95130" y="154579"/>
                  <a:pt x="391220" y="70156"/>
                  <a:pt x="456621" y="0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95721" y="2905452"/>
            <a:ext cx="778321" cy="41723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6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creen Shot 2016-08-04 at 16.05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33" y="1417638"/>
            <a:ext cx="2517992" cy="2890476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3288495" y="3311345"/>
            <a:ext cx="2175529" cy="485672"/>
          </a:xfrm>
          <a:custGeom>
            <a:avLst/>
            <a:gdLst>
              <a:gd name="connsiteX0" fmla="*/ 0 w 2175529"/>
              <a:gd name="connsiteY0" fmla="*/ 0 h 485672"/>
              <a:gd name="connsiteX1" fmla="*/ 884492 w 2175529"/>
              <a:gd name="connsiteY1" fmla="*/ 476290 h 485672"/>
              <a:gd name="connsiteX2" fmla="*/ 2086493 w 2175529"/>
              <a:gd name="connsiteY2" fmla="*/ 317526 h 485672"/>
              <a:gd name="connsiteX3" fmla="*/ 2086493 w 2175529"/>
              <a:gd name="connsiteY3" fmla="*/ 328867 h 48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529" h="485672">
                <a:moveTo>
                  <a:pt x="0" y="0"/>
                </a:moveTo>
                <a:cubicBezTo>
                  <a:pt x="268371" y="211684"/>
                  <a:pt x="536743" y="423369"/>
                  <a:pt x="884492" y="476290"/>
                </a:cubicBezTo>
                <a:cubicBezTo>
                  <a:pt x="1232241" y="529211"/>
                  <a:pt x="1886160" y="342096"/>
                  <a:pt x="2086493" y="317526"/>
                </a:cubicBezTo>
                <a:cubicBezTo>
                  <a:pt x="2286826" y="292956"/>
                  <a:pt x="2086493" y="328867"/>
                  <a:pt x="2086493" y="328867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50068" y="3492789"/>
            <a:ext cx="1079506" cy="30422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6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69606" y="3819697"/>
            <a:ext cx="15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Change Branch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8495" y="4944337"/>
            <a:ext cx="5715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branch was created in order to compile all external with specific parameters used by </a:t>
            </a:r>
            <a:r>
              <a:rPr lang="en-US" dirty="0" err="1" smtClean="0"/>
              <a:t>GeantV</a:t>
            </a:r>
            <a:r>
              <a:rPr lang="en-US" dirty="0" smtClean="0"/>
              <a:t> and </a:t>
            </a:r>
            <a:r>
              <a:rPr lang="en-US" dirty="0" err="1" smtClean="0"/>
              <a:t>VecGeom</a:t>
            </a:r>
            <a:endParaRPr lang="en-US" dirty="0" smtClean="0"/>
          </a:p>
          <a:p>
            <a:r>
              <a:rPr lang="en-US" dirty="0" smtClean="0"/>
              <a:t>It is defined by the variable “VERSION_MAIN” in </a:t>
            </a:r>
            <a:r>
              <a:rPr lang="en-US" dirty="0"/>
              <a:t>the  </a:t>
            </a:r>
            <a:r>
              <a:rPr lang="en-US" dirty="0" smtClean="0"/>
              <a:t>“</a:t>
            </a:r>
            <a:r>
              <a:rPr lang="en-US" dirty="0" err="1" smtClean="0"/>
              <a:t>lcg_geantvexternals_install</a:t>
            </a:r>
            <a:r>
              <a:rPr lang="en-US" dirty="0" smtClean="0"/>
              <a:t>” </a:t>
            </a:r>
            <a:r>
              <a:rPr lang="en-US" dirty="0" err="1" smtClean="0"/>
              <a:t>jenkins</a:t>
            </a:r>
            <a:r>
              <a:rPr lang="en-US" dirty="0" smtClean="0"/>
              <a:t> project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67432"/>
              </p:ext>
            </p:extLst>
          </p:nvPr>
        </p:nvGraphicFramePr>
        <p:xfrm>
          <a:off x="3395303" y="6257683"/>
          <a:ext cx="5291497" cy="210820"/>
        </p:xfrm>
        <a:graphic>
          <a:graphicData uri="http://schemas.openxmlformats.org/drawingml/2006/table">
            <a:tbl>
              <a:tblPr/>
              <a:tblGrid>
                <a:gridCol w="1879731"/>
                <a:gridCol w="341176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VERSION_MAIN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v6-06-00-patches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8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files for externals</a:t>
            </a:r>
            <a:br>
              <a:rPr lang="en-US" dirty="0" smtClean="0"/>
            </a:br>
            <a:r>
              <a:rPr lang="en-US" sz="2200" dirty="0" smtClean="0">
                <a:solidFill>
                  <a:srgbClr val="558ED5"/>
                </a:solidFill>
              </a:rPr>
              <a:t>(you need to know!!!)</a:t>
            </a:r>
            <a:endParaRPr lang="en-US" sz="2200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Gitlab</a:t>
            </a:r>
            <a:r>
              <a:rPr lang="en-US" dirty="0" smtClean="0"/>
              <a:t>, once it has been chosen the </a:t>
            </a:r>
            <a:r>
              <a:rPr lang="en-US" dirty="0"/>
              <a:t>project </a:t>
            </a:r>
            <a:r>
              <a:rPr lang="en-US" dirty="0" smtClean="0"/>
              <a:t>“</a:t>
            </a:r>
            <a:r>
              <a:rPr lang="en-US" b="1" dirty="0" err="1" smtClean="0"/>
              <a:t>sft</a:t>
            </a:r>
            <a:r>
              <a:rPr lang="en-US" b="1" dirty="0" smtClean="0"/>
              <a:t> </a:t>
            </a:r>
            <a:r>
              <a:rPr lang="en-US" b="1" dirty="0"/>
              <a:t>/ </a:t>
            </a:r>
            <a:r>
              <a:rPr lang="en-US" b="1" dirty="0" err="1" smtClean="0"/>
              <a:t>lcgcmake</a:t>
            </a:r>
            <a:r>
              <a:rPr lang="en-US" dirty="0" smtClean="0"/>
              <a:t>”, “Files” and the branch “</a:t>
            </a:r>
            <a:r>
              <a:rPr lang="de-DE" b="1" dirty="0">
                <a:solidFill>
                  <a:srgbClr val="333333"/>
                </a:solidFill>
                <a:latin typeface="Helvetica"/>
              </a:rPr>
              <a:t>v6-06-00-</a:t>
            </a:r>
            <a:r>
              <a:rPr lang="de-DE" b="1" dirty="0" smtClean="0">
                <a:solidFill>
                  <a:srgbClr val="333333"/>
                </a:solidFill>
                <a:latin typeface="Helvetica"/>
              </a:rPr>
              <a:t>patches“</a:t>
            </a:r>
            <a:r>
              <a:rPr lang="de-DE" dirty="0">
                <a:solidFill>
                  <a:srgbClr val="333333"/>
                </a:solidFill>
                <a:latin typeface="Helvetica"/>
              </a:rPr>
              <a:t>:</a:t>
            </a:r>
          </a:p>
          <a:p>
            <a:pPr lvl="1"/>
            <a:r>
              <a:rPr lang="en-US" dirty="0" smtClean="0"/>
              <a:t>In the subdirectory documentation, you can find guidelines on performing main tasks like creation of AFS space management, </a:t>
            </a:r>
            <a:r>
              <a:rPr lang="en-US" dirty="0" err="1" smtClean="0"/>
              <a:t>Toolchain</a:t>
            </a:r>
            <a:r>
              <a:rPr lang="en-US" dirty="0" smtClean="0"/>
              <a:t> information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>
                <a:hlinkClick r:id="rId2"/>
              </a:rPr>
              <a:t>https://gitlab.cern.ch/sft/lcgcmake/tree/v6-06-00-patches/</a:t>
            </a:r>
            <a:r>
              <a:rPr lang="en-US" dirty="0" smtClean="0">
                <a:hlinkClick r:id="rId2"/>
              </a:rPr>
              <a:t>documentation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All depended packages and their version are listed in the file “</a:t>
            </a:r>
            <a:r>
              <a:rPr lang="en-US" dirty="0" err="1"/>
              <a:t>heptools-</a:t>
            </a:r>
            <a:r>
              <a:rPr lang="en-US" dirty="0" err="1" smtClean="0"/>
              <a:t>geantv.cmake</a:t>
            </a:r>
            <a:r>
              <a:rPr lang="en-US" dirty="0" smtClean="0"/>
              <a:t>” using a specific format. You may need to modify the list of packages or add a new one in order to compile externals when requested.</a:t>
            </a:r>
          </a:p>
          <a:p>
            <a:pPr lvl="2"/>
            <a:r>
              <a:rPr lang="en-US" dirty="0">
                <a:hlinkClick r:id="rId3"/>
              </a:rPr>
              <a:t>https://gitlab.cern.ch/sft/lcgcmake/blob/v6-06-00-patches/cmake/toolchain/heptools-</a:t>
            </a:r>
            <a:r>
              <a:rPr lang="en-US" dirty="0" smtClean="0">
                <a:hlinkClick r:id="rId3"/>
              </a:rPr>
              <a:t>geantv.cmake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5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7751" y="221151"/>
            <a:ext cx="2521177" cy="3619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GEantv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Jenkins Projects by type and periodicity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7"/>
          <a:stretch/>
        </p:blipFill>
        <p:spPr>
          <a:xfrm>
            <a:off x="6842918" y="3367546"/>
            <a:ext cx="2301082" cy="349045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9937"/>
              </p:ext>
            </p:extLst>
          </p:nvPr>
        </p:nvGraphicFramePr>
        <p:xfrm>
          <a:off x="827751" y="221151"/>
          <a:ext cx="2806700" cy="3619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06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GEANTV</a:t>
                      </a:r>
                      <a:endParaRPr lang="en-US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coverity_geantv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GeantV</a:t>
                      </a:r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-CUDA-</a:t>
                      </a:r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gitlab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GeantV-Doxygen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GeantV</a:t>
                      </a:r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eclair</a:t>
                      </a:r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-testing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GeantV-gitlab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GeantV-TGeo-gitlab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GeantV-VecGeom-gitlab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MemoryChecker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nightly-GeantV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nightly-</a:t>
                      </a:r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GeantV</a:t>
                      </a:r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cuda</a:t>
                      </a:r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NOspecOFF</a:t>
                      </a:r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-scalar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nightly-GeantV-CUDA-NOspecOFF-vc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nightly-GeantV-cuda-NOspecON-scalar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nightly-GeantV-cuda-NOspecON-vc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nightly-GeantV-NOspecOFF-scalar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nightly-</a:t>
                      </a:r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GeantV</a:t>
                      </a:r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NoSpecOFF-vc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nightly-GeantV-NOSpecON-scalar</a:t>
                      </a:r>
                      <a:endParaRPr lang="en-US" sz="12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nightly-</a:t>
                      </a:r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GeantV</a:t>
                      </a:r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NOspecON-Vc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nightly-</a:t>
                      </a:r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GeantV</a:t>
                      </a:r>
                      <a:r>
                        <a:rPr lang="en-US" sz="1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TGeo</a:t>
                      </a:r>
                      <a:endParaRPr lang="en-US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99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GeantV</a:t>
            </a:r>
            <a:r>
              <a:rPr lang="en-US" dirty="0" smtClean="0"/>
              <a:t> </a:t>
            </a:r>
            <a:r>
              <a:rPr lang="en-US" dirty="0"/>
              <a:t>Jenkins Projects by type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07577"/>
              </p:ext>
            </p:extLst>
          </p:nvPr>
        </p:nvGraphicFramePr>
        <p:xfrm>
          <a:off x="303297" y="1704350"/>
          <a:ext cx="8454469" cy="36174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11700"/>
                <a:gridCol w="1289022"/>
                <a:gridCol w="465374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GEANTV </a:t>
                      </a:r>
                      <a:r>
                        <a:rPr lang="en-US" sz="1200" b="1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jenkins</a:t>
                      </a:r>
                      <a:r>
                        <a:rPr lang="en-US" sz="1200" b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project name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Project type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Comment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coverity_geantv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Multi-configuration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Triggered by job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coverity_vecgeom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8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GeantV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-CUDA-</a:t>
                      </a:r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gitlab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Triggered by </a:t>
                      </a:r>
                      <a:r>
                        <a:rPr lang="en-US" sz="12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multijob</a:t>
                      </a:r>
                      <a:endParaRPr lang="en-US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GeantV-Doxygen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Documentation (triggered by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vecgeom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doxygen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GeantV</a:t>
                      </a:r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eclair</a:t>
                      </a:r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-testing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Checker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coding convention (triggered by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vecgeom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doxy..)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GeantV-gitlab</a:t>
                      </a:r>
                      <a:endParaRPr lang="en-US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Multijob</a:t>
                      </a:r>
                      <a:endParaRPr lang="en-US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Triggered by Merge request</a:t>
                      </a:r>
                      <a:endParaRPr lang="en-US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GeantV-TGeo-gitlab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Triggered</a:t>
                      </a:r>
                      <a:r>
                        <a:rPr lang="en-US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by </a:t>
                      </a:r>
                      <a:r>
                        <a:rPr lang="en-US" sz="12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multijob</a:t>
                      </a:r>
                      <a:endParaRPr lang="en-US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</a:rPr>
                        <a:t>GeantV-VecGeom-gitlab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Triggered</a:t>
                      </a:r>
                      <a:r>
                        <a:rPr lang="en-US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by </a:t>
                      </a:r>
                      <a:r>
                        <a:rPr lang="en-US" sz="12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multijob</a:t>
                      </a:r>
                      <a:endParaRPr lang="en-US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MemoryChecker</a:t>
                      </a:r>
                      <a:endParaRPr lang="en-US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On weekends (periodic)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nightly-GeantV</a:t>
                      </a:r>
                      <a:endParaRPr lang="en-US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Triggered by nightly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vecgeom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nightly-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GeantV</a:t>
                      </a:r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cuda</a:t>
                      </a:r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NOspecOFF</a:t>
                      </a:r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-scalar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Triggered by the same job in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vecgeom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nightly-GeantV-CUDA-NOspecOFF-vc</a:t>
                      </a:r>
                      <a:endParaRPr lang="en-US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Triggered by the same job in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vecgeom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nightly-GeantV-cuda-NOspecON-scalar</a:t>
                      </a:r>
                      <a:endParaRPr lang="en-US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Triggered by the same job in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vecgeom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nightly-GeantV-cuda-NOspecON-vc</a:t>
                      </a:r>
                      <a:endParaRPr lang="en-US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Triggered by the same job in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vecgeom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nightly-GeantV-NOspecOFF-scalar</a:t>
                      </a:r>
                      <a:endParaRPr lang="en-US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Triggered by the same job in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vecgeom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nightly-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GeantV</a:t>
                      </a:r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NoSpecOFF-vc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Triggered by the same job in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vecgeom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nightly-GeantV-NOSpecON-scalar</a:t>
                      </a:r>
                      <a:endParaRPr lang="en-US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Triggered by the same job in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vecgeom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nightly-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GeantV</a:t>
                      </a:r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NOspecON-Vc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Triggered by the same job in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vecgeom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nightly-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GeantV</a:t>
                      </a:r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TGeo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Multi-configuration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Triggered by the same job in </a:t>
                      </a:r>
                      <a:r>
                        <a:rPr lang="en-US" sz="1200" b="0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vecgeom</a:t>
                      </a:r>
                      <a:endParaRPr lang="en-US" sz="12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22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37" y="1035635"/>
            <a:ext cx="903866" cy="1627427"/>
          </a:xfrm>
          <a:custGeom>
            <a:avLst/>
            <a:gdLst>
              <a:gd name="connsiteX0" fmla="*/ 0 w 2280991"/>
              <a:gd name="connsiteY0" fmla="*/ 24658 h 1627427"/>
              <a:gd name="connsiteX1" fmla="*/ 2280991 w 2280991"/>
              <a:gd name="connsiteY1" fmla="*/ 0 h 1627427"/>
              <a:gd name="connsiteX2" fmla="*/ 0 w 2280991"/>
              <a:gd name="connsiteY2" fmla="*/ 1627427 h 1627427"/>
              <a:gd name="connsiteX3" fmla="*/ 0 w 2280991"/>
              <a:gd name="connsiteY3" fmla="*/ 24658 h 162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0991" h="1627427">
                <a:moveTo>
                  <a:pt x="0" y="24658"/>
                </a:moveTo>
                <a:lnTo>
                  <a:pt x="2280991" y="0"/>
                </a:lnTo>
                <a:lnTo>
                  <a:pt x="0" y="1627427"/>
                </a:lnTo>
                <a:lnTo>
                  <a:pt x="0" y="2465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</a:t>
            </a:r>
            <a:r>
              <a:rPr lang="en-US" dirty="0"/>
              <a:t>-</a:t>
            </a:r>
            <a:r>
              <a:rPr lang="en-US" dirty="0" smtClean="0"/>
              <a:t>configuration job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smtClean="0"/>
              <a:t>Jenkins job configuration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30" y="0"/>
            <a:ext cx="1080000" cy="1080000"/>
          </a:xfrm>
          <a:prstGeom prst="rect">
            <a:avLst/>
          </a:prstGeom>
          <a:ln w="12700" cap="sq" cmpd="sng">
            <a:noFill/>
            <a:prstDash val="solid"/>
            <a:miter lim="800000"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2" y="231048"/>
            <a:ext cx="538361" cy="24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3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"/>
            <a:r>
              <a:rPr lang="en-US" dirty="0" err="1">
                <a:solidFill>
                  <a:srgbClr val="000000"/>
                </a:solidFill>
              </a:rPr>
              <a:t>coverity_geantv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8966"/>
              </p:ext>
            </p:extLst>
          </p:nvPr>
        </p:nvGraphicFramePr>
        <p:xfrm>
          <a:off x="933450" y="2198072"/>
          <a:ext cx="7277100" cy="1624072"/>
        </p:xfrm>
        <a:graphic>
          <a:graphicData uri="http://schemas.openxmlformats.org/drawingml/2006/table">
            <a:tbl>
              <a:tblPr/>
              <a:tblGrid>
                <a:gridCol w="1676400"/>
                <a:gridCol w="3098800"/>
                <a:gridCol w="2501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Parameter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EXTERNALS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externals-testjuin2016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6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afs directory keeping the external libraries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ExtraCMakeOptions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-DUSE_VECGEOM_NAVIGATOR=ON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Combinations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BACKEND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VecGeom-Coverity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BUILDTYPE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Release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VERSION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master</a:t>
                      </a:r>
                      <a:endParaRPr lang="en-US" sz="1300" b="0" i="0" u="none" strike="noStrike" dirty="0">
                        <a:solidFill>
                          <a:srgbClr val="333333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6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branch to clone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TYPE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vc-sse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45866" y="1828740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Multi-configuration project </a:t>
            </a:r>
            <a:r>
              <a:rPr lang="en-US" b="1" dirty="0" err="1" smtClean="0"/>
              <a:t>coverity_geantv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2469" y="4434228"/>
            <a:ext cx="8668894" cy="20313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Comments:</a:t>
            </a:r>
          </a:p>
          <a:p>
            <a:r>
              <a:rPr lang="en-US" b="1" dirty="0" smtClean="0"/>
              <a:t>Configurations</a:t>
            </a:r>
            <a:r>
              <a:rPr lang="en-US" dirty="0" smtClean="0"/>
              <a:t>: default </a:t>
            </a:r>
          </a:p>
          <a:p>
            <a:r>
              <a:rPr lang="en-US" b="1" dirty="0" smtClean="0"/>
              <a:t>Upstream</a:t>
            </a:r>
            <a:r>
              <a:rPr lang="en-US" dirty="0" smtClean="0"/>
              <a:t> </a:t>
            </a:r>
            <a:r>
              <a:rPr lang="en-US" b="1" dirty="0" smtClean="0"/>
              <a:t>Projects</a:t>
            </a:r>
            <a:r>
              <a:rPr lang="en-US" dirty="0" smtClean="0"/>
              <a:t>: </a:t>
            </a:r>
            <a:r>
              <a:rPr lang="en-US" dirty="0" err="1" smtClean="0"/>
              <a:t>coverity_vecgeom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2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Gitlab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Gitlab</a:t>
            </a:r>
            <a:r>
              <a:rPr lang="en-US" dirty="0" smtClean="0"/>
              <a:t> contain source code of projects and </a:t>
            </a:r>
            <a:r>
              <a:rPr lang="en-US" dirty="0" err="1" smtClean="0"/>
              <a:t>jenkins</a:t>
            </a:r>
            <a:r>
              <a:rPr lang="en-US" dirty="0" smtClean="0"/>
              <a:t> scripts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8932" y="199401"/>
            <a:ext cx="2266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https://gitlab.cern.ch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Screen Shot 2016-08-04 at 11.03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94" y="927128"/>
            <a:ext cx="6957091" cy="272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gitla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8" y="5156988"/>
            <a:ext cx="1858095" cy="1248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949671">
            <a:off x="7866100" y="319512"/>
            <a:ext cx="106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Check the site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725633" y="2118877"/>
            <a:ext cx="3336871" cy="1205232"/>
          </a:xfrm>
          <a:prstGeom prst="cloudCallout">
            <a:avLst>
              <a:gd name="adj1" fmla="val 87701"/>
              <a:gd name="adj2" fmla="val 1841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FF00"/>
                </a:solidFill>
              </a:rPr>
              <a:t>Note: There is a plugin which enables http communication between </a:t>
            </a:r>
            <a:r>
              <a:rPr lang="en-US" sz="800" dirty="0" err="1" smtClean="0">
                <a:solidFill>
                  <a:srgbClr val="FFFF00"/>
                </a:solidFill>
              </a:rPr>
              <a:t>gitlab</a:t>
            </a:r>
            <a:r>
              <a:rPr lang="en-US" sz="800" dirty="0" smtClean="0">
                <a:solidFill>
                  <a:srgbClr val="FFFF00"/>
                </a:solidFill>
              </a:rPr>
              <a:t> and Jenkins. For example, Jenkins capture some information like 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$</a:t>
            </a:r>
            <a:r>
              <a:rPr lang="en-US" sz="800" dirty="0">
                <a:solidFill>
                  <a:srgbClr val="000000"/>
                </a:solidFill>
              </a:rPr>
              <a:t>{</a:t>
            </a:r>
            <a:r>
              <a:rPr lang="en-US" sz="800" dirty="0" err="1">
                <a:solidFill>
                  <a:srgbClr val="000000"/>
                </a:solidFill>
              </a:rPr>
              <a:t>gitla</a:t>
            </a:r>
            <a:r>
              <a:rPr lang="en-US" sz="800" dirty="0" err="1">
                <a:solidFill>
                  <a:schemeClr val="tx1"/>
                </a:solidFill>
              </a:rPr>
              <a:t>bSourceBranch</a:t>
            </a:r>
            <a:r>
              <a:rPr lang="en-US" sz="800" dirty="0" smtClean="0">
                <a:solidFill>
                  <a:schemeClr val="tx1"/>
                </a:solidFill>
              </a:rPr>
              <a:t>} </a:t>
            </a:r>
            <a:r>
              <a:rPr lang="en-US" sz="800" dirty="0" smtClean="0"/>
              <a:t>&amp; </a:t>
            </a:r>
            <a:r>
              <a:rPr lang="en-US" sz="800" dirty="0" smtClean="0">
                <a:solidFill>
                  <a:srgbClr val="000000"/>
                </a:solidFill>
              </a:rPr>
              <a:t>$</a:t>
            </a:r>
            <a:r>
              <a:rPr lang="en-US" sz="800" dirty="0">
                <a:solidFill>
                  <a:srgbClr val="000000"/>
                </a:solidFill>
              </a:rPr>
              <a:t>{</a:t>
            </a:r>
            <a:r>
              <a:rPr lang="en-US" sz="800" dirty="0" err="1" smtClean="0">
                <a:solidFill>
                  <a:srgbClr val="000000"/>
                </a:solidFill>
              </a:rPr>
              <a:t>gitlabTargetBranc</a:t>
            </a:r>
            <a:r>
              <a:rPr lang="en-US" sz="800" dirty="0" err="1" smtClean="0">
                <a:solidFill>
                  <a:schemeClr val="tx1"/>
                </a:solidFill>
              </a:rPr>
              <a:t>h</a:t>
            </a:r>
            <a:r>
              <a:rPr lang="en-US" sz="800" dirty="0" smtClean="0">
                <a:solidFill>
                  <a:schemeClr val="tx1"/>
                </a:solidFill>
              </a:rPr>
              <a:t>} </a:t>
            </a:r>
            <a:r>
              <a:rPr lang="en-US" sz="800" dirty="0" smtClean="0">
                <a:solidFill>
                  <a:srgbClr val="FFFF00"/>
                </a:solidFill>
              </a:rPr>
              <a:t>which is then used inside the jobs configuration.</a:t>
            </a:r>
            <a:endParaRPr lang="en-US" sz="8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1556" y="4972322"/>
            <a:ext cx="6152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https://wiki.jenkins-ci.org/display/JENKINS/GitLab+</a:t>
            </a:r>
            <a:r>
              <a:rPr lang="en-US" dirty="0" smtClean="0">
                <a:hlinkClick r:id="rId5"/>
              </a:rPr>
              <a:t>Plugin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4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674474" y="0"/>
            <a:ext cx="1469526" cy="4553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28" y="274638"/>
            <a:ext cx="6730446" cy="1143000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coverity_geantv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8399646">
            <a:off x="-49109" y="483681"/>
            <a:ext cx="1530546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Jenkins job Configuration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423" y="3922507"/>
            <a:ext cx="1080000" cy="1080000"/>
          </a:xfrm>
          <a:prstGeom prst="rect">
            <a:avLst/>
          </a:prstGeom>
          <a:ln w="12700" cap="sq" cmpd="sng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65" y="4153555"/>
            <a:ext cx="538361" cy="2463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91583" y="5014592"/>
            <a:ext cx="1085680" cy="242066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Multiconfiguration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871" y="4954963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Type;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87434" y="57978"/>
            <a:ext cx="1443606" cy="132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Description:</a:t>
            </a:r>
          </a:p>
          <a:p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Nightly 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</a:rPr>
              <a:t>Coverity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 check of 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</a:rPr>
              <a:t>GeantV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 prototype:</a:t>
            </a:r>
          </a:p>
          <a:p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to see current results just push "default button" -&gt; last build available on "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</a:rPr>
              <a:t>Coverity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 Defects 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</a:rPr>
              <a:t>Plot”</a:t>
            </a:r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or go to https://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</a:rPr>
              <a:t>coverity.cern.ch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 -&gt; Project 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</a:rPr>
              <a:t>GeantV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-&gt; Issues: Project 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</a:rPr>
              <a:t>Scope</a:t>
            </a:r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3591583" y="3682819"/>
            <a:ext cx="1080055" cy="2310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Parameters</a:t>
            </a:r>
            <a:endParaRPr lang="en-US" sz="800" dirty="0">
              <a:solidFill>
                <a:schemeClr val="tx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416734"/>
              </p:ext>
            </p:extLst>
          </p:nvPr>
        </p:nvGraphicFramePr>
        <p:xfrm>
          <a:off x="649447" y="2006191"/>
          <a:ext cx="6952054" cy="1595120"/>
        </p:xfrm>
        <a:graphic>
          <a:graphicData uri="http://schemas.openxmlformats.org/drawingml/2006/table">
            <a:tbl>
              <a:tblPr/>
              <a:tblGrid>
                <a:gridCol w="654857"/>
                <a:gridCol w="1018664"/>
                <a:gridCol w="2527050"/>
                <a:gridCol w="2751483"/>
              </a:tblGrid>
              <a:tr h="158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Type</a:t>
                      </a:r>
                      <a:endParaRPr lang="en-US" sz="12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EXTERNALS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externals-testjuin2016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afs</a:t>
                      </a:r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 directory keeping the external libraries</a:t>
                      </a:r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ExtraCMakeOptions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-DUSE_VECGEOM_NAVIGATOR=ON 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Additional </a:t>
                      </a:r>
                      <a:r>
                        <a:rPr lang="en-US" sz="800" b="0" i="1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CMake</a:t>
                      </a:r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 configuration options of the form "-Doption1=value1 -Doption2=value2"</a:t>
                      </a:r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Matrix Comb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Combinations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BACKEND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VecGeom-Coverity</a:t>
                      </a:r>
                      <a:endParaRPr lang="de-DE" sz="800" b="0" i="0" u="none" strike="noStrike" dirty="0" smtClean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BUILDTYPE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Release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VERSION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master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Branch to clone</a:t>
                      </a:r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TYPE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Vc-sse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7674474" y="1449622"/>
            <a:ext cx="1451506" cy="338554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800" dirty="0">
                <a:solidFill>
                  <a:srgbClr val="7F7F7F"/>
                </a:solidFill>
                <a:sym typeface="Zapf Dingbats"/>
              </a:rPr>
              <a:t> </a:t>
            </a:r>
            <a:r>
              <a:rPr lang="en-US" sz="800" dirty="0" smtClean="0">
                <a:solidFill>
                  <a:srgbClr val="7F7F7F"/>
                </a:solidFill>
              </a:rPr>
              <a:t>Execute </a:t>
            </a:r>
            <a:r>
              <a:rPr lang="en-US" sz="800" dirty="0">
                <a:solidFill>
                  <a:srgbClr val="7F7F7F"/>
                </a:solidFill>
              </a:rPr>
              <a:t>concurrent builds if necessary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16621"/>
              </p:ext>
            </p:extLst>
          </p:nvPr>
        </p:nvGraphicFramePr>
        <p:xfrm>
          <a:off x="61275" y="3971773"/>
          <a:ext cx="3420508" cy="762000"/>
        </p:xfrm>
        <a:graphic>
          <a:graphicData uri="http://schemas.openxmlformats.org/drawingml/2006/table">
            <a:tbl>
              <a:tblPr/>
              <a:tblGrid>
                <a:gridCol w="330087"/>
                <a:gridCol w="1250175"/>
                <a:gridCol w="1840246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Source Code Management -&gt; ( Multiple SCMs)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Git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Repository URL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https://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gitlab.cern.ch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GeantV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geant.git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Branches to build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*/${VERSION}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Local subdirectory for repo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geant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184360"/>
              </p:ext>
            </p:extLst>
          </p:nvPr>
        </p:nvGraphicFramePr>
        <p:xfrm>
          <a:off x="7683115" y="1874195"/>
          <a:ext cx="1452245" cy="592778"/>
        </p:xfrm>
        <a:graphic>
          <a:graphicData uri="http://schemas.openxmlformats.org/drawingml/2006/table">
            <a:tbl>
              <a:tblPr/>
              <a:tblGrid>
                <a:gridCol w="539585"/>
                <a:gridCol w="912660"/>
              </a:tblGrid>
              <a:tr h="1457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Node</a:t>
                      </a:r>
                      <a:endParaRPr lang="en-US" sz="8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Default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buildcoverity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Possiblenodes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buildcoverity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149594"/>
              </p:ext>
            </p:extLst>
          </p:nvPr>
        </p:nvGraphicFramePr>
        <p:xfrm>
          <a:off x="7673735" y="2532977"/>
          <a:ext cx="1452245" cy="571500"/>
        </p:xfrm>
        <a:graphic>
          <a:graphicData uri="http://schemas.openxmlformats.org/drawingml/2006/table">
            <a:tbl>
              <a:tblPr/>
              <a:tblGrid>
                <a:gridCol w="539585"/>
                <a:gridCol w="91266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User Defined Axis</a:t>
                      </a:r>
                      <a:endParaRPr lang="en-US" sz="8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COMPILER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COMPILER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BUILDTYPE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Debug Release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7673735" y="3799612"/>
            <a:ext cx="1451506" cy="707886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7F7F7F"/>
                </a:solidFill>
              </a:rPr>
              <a:t>BUILD ENVIRONMENT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 smtClean="0">
                <a:solidFill>
                  <a:srgbClr val="7F7F7F"/>
                </a:solidFill>
              </a:rPr>
              <a:t>Delete </a:t>
            </a:r>
            <a:r>
              <a:rPr lang="en-US" sz="800" dirty="0">
                <a:solidFill>
                  <a:srgbClr val="7F7F7F"/>
                </a:solidFill>
              </a:rPr>
              <a:t>workspace before build </a:t>
            </a:r>
            <a:r>
              <a:rPr lang="en-US" sz="800" dirty="0" smtClean="0">
                <a:solidFill>
                  <a:srgbClr val="7F7F7F"/>
                </a:solidFill>
              </a:rPr>
              <a:t>starts</a:t>
            </a:r>
            <a:endParaRPr lang="en-US" sz="800" dirty="0">
              <a:solidFill>
                <a:srgbClr val="7F7F7F"/>
              </a:solidFill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Tie parent build to a </a:t>
            </a:r>
            <a:r>
              <a:rPr lang="en-US" sz="800" dirty="0" smtClean="0">
                <a:solidFill>
                  <a:srgbClr val="7F7F7F"/>
                </a:solidFill>
              </a:rPr>
              <a:t>node: </a:t>
            </a:r>
            <a:r>
              <a:rPr lang="en-US" sz="800" b="1" dirty="0" smtClean="0">
                <a:solidFill>
                  <a:srgbClr val="7F7F7F"/>
                </a:solidFill>
              </a:rPr>
              <a:t>master</a:t>
            </a:r>
            <a:endParaRPr lang="en-US" sz="800" b="1" dirty="0">
              <a:solidFill>
                <a:srgbClr val="7F7F7F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3594423" y="5256658"/>
            <a:ext cx="1082839" cy="29022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6600"/>
                </a:solidFill>
              </a:rPr>
              <a:t>Execute Shell</a:t>
            </a:r>
            <a:endParaRPr lang="en-US" sz="800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274" y="5588887"/>
            <a:ext cx="6014189" cy="107721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cd </a:t>
            </a:r>
            <a:r>
              <a:rPr lang="en-US" sz="800" dirty="0" err="1">
                <a:solidFill>
                  <a:srgbClr val="FF0000"/>
                </a:solidFill>
              </a:rPr>
              <a:t>geant</a:t>
            </a:r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>
                <a:solidFill>
                  <a:srgbClr val="FF0000"/>
                </a:solidFill>
              </a:rPr>
              <a:t>ARCH=$(</a:t>
            </a:r>
            <a:r>
              <a:rPr lang="en-US" sz="800" dirty="0" err="1">
                <a:solidFill>
                  <a:srgbClr val="FF0000"/>
                </a:solidFill>
              </a:rPr>
              <a:t>uname</a:t>
            </a:r>
            <a:r>
              <a:rPr lang="en-US" sz="800" dirty="0">
                <a:solidFill>
                  <a:srgbClr val="FF0000"/>
                </a:solidFill>
              </a:rPr>
              <a:t> </a:t>
            </a:r>
            <a:r>
              <a:rPr lang="en-US" sz="800" dirty="0" smtClean="0">
                <a:solidFill>
                  <a:srgbClr val="FF0000"/>
                </a:solidFill>
              </a:rPr>
              <a:t>–m)</a:t>
            </a:r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>
                <a:solidFill>
                  <a:srgbClr val="FF0000"/>
                </a:solidFill>
              </a:rPr>
              <a:t>if [[ $BUILDTYPE == "Debug" ]</a:t>
            </a:r>
            <a:r>
              <a:rPr lang="en-US" sz="800" dirty="0" smtClean="0">
                <a:solidFill>
                  <a:srgbClr val="FF0000"/>
                </a:solidFill>
              </a:rPr>
              <a:t>]  then   </a:t>
            </a:r>
            <a:r>
              <a:rPr lang="en-US" sz="800" dirty="0">
                <a:solidFill>
                  <a:srgbClr val="FF0000"/>
                </a:solidFill>
              </a:rPr>
              <a:t>CORRECTEDBUILDTYPE="</a:t>
            </a:r>
            <a:r>
              <a:rPr lang="en-US" sz="800" dirty="0" err="1" smtClean="0">
                <a:solidFill>
                  <a:srgbClr val="FF0000"/>
                </a:solidFill>
              </a:rPr>
              <a:t>dbg</a:t>
            </a:r>
            <a:r>
              <a:rPr lang="en-US" sz="800" dirty="0" smtClean="0">
                <a:solidFill>
                  <a:srgbClr val="FF0000"/>
                </a:solidFill>
              </a:rPr>
              <a:t>”  else  CORRECTEDBUILDTYPE</a:t>
            </a:r>
            <a:r>
              <a:rPr lang="en-US" sz="800" dirty="0">
                <a:solidFill>
                  <a:srgbClr val="FF0000"/>
                </a:solidFill>
              </a:rPr>
              <a:t>="</a:t>
            </a:r>
            <a:r>
              <a:rPr lang="en-US" sz="800" dirty="0" smtClean="0">
                <a:solidFill>
                  <a:srgbClr val="FF0000"/>
                </a:solidFill>
              </a:rPr>
              <a:t>opt” fi</a:t>
            </a:r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>
                <a:solidFill>
                  <a:srgbClr val="FF0000"/>
                </a:solidFill>
              </a:rPr>
              <a:t>export PYTHIA8_DIR=/</a:t>
            </a:r>
            <a:r>
              <a:rPr lang="en-US" sz="800" dirty="0" err="1">
                <a:solidFill>
                  <a:srgbClr val="FF0000"/>
                </a:solidFill>
              </a:rPr>
              <a:t>afs</a:t>
            </a:r>
            <a:r>
              <a:rPr lang="en-US" sz="800" dirty="0">
                <a:solidFill>
                  <a:srgbClr val="FF0000"/>
                </a:solidFill>
              </a:rPr>
              <a:t>/</a:t>
            </a:r>
            <a:r>
              <a:rPr lang="en-US" sz="800" dirty="0" err="1">
                <a:solidFill>
                  <a:srgbClr val="FF0000"/>
                </a:solidFill>
              </a:rPr>
              <a:t>cern.ch</a:t>
            </a:r>
            <a:r>
              <a:rPr lang="en-US" sz="800" dirty="0">
                <a:solidFill>
                  <a:srgbClr val="FF0000"/>
                </a:solidFill>
              </a:rPr>
              <a:t>/</a:t>
            </a:r>
            <a:r>
              <a:rPr lang="en-US" sz="800" dirty="0" err="1">
                <a:solidFill>
                  <a:srgbClr val="FF0000"/>
                </a:solidFill>
              </a:rPr>
              <a:t>sw</a:t>
            </a:r>
            <a:r>
              <a:rPr lang="en-US" sz="800" dirty="0">
                <a:solidFill>
                  <a:srgbClr val="FF0000"/>
                </a:solidFill>
              </a:rPr>
              <a:t>/</a:t>
            </a:r>
            <a:r>
              <a:rPr lang="en-US" sz="800" dirty="0" err="1">
                <a:solidFill>
                  <a:srgbClr val="FF0000"/>
                </a:solidFill>
              </a:rPr>
              <a:t>lcg</a:t>
            </a:r>
            <a:r>
              <a:rPr lang="en-US" sz="800" dirty="0">
                <a:solidFill>
                  <a:srgbClr val="FF0000"/>
                </a:solidFill>
              </a:rPr>
              <a:t>/app/releases/GEANTV-externals/${EXTERNALS}/</a:t>
            </a:r>
            <a:r>
              <a:rPr lang="en-US" sz="800" dirty="0" err="1">
                <a:solidFill>
                  <a:srgbClr val="FF0000"/>
                </a:solidFill>
              </a:rPr>
              <a:t>MCGenerators</a:t>
            </a:r>
            <a:r>
              <a:rPr lang="en-US" sz="800" dirty="0">
                <a:solidFill>
                  <a:srgbClr val="FF0000"/>
                </a:solidFill>
              </a:rPr>
              <a:t>/pythia8/186/${ARCH}-${LABEL}-${COMPILER}-${CORRECTEDBUILDTYPE}</a:t>
            </a:r>
          </a:p>
          <a:p>
            <a:r>
              <a:rPr lang="en-US" sz="800" dirty="0" err="1" smtClean="0">
                <a:solidFill>
                  <a:srgbClr val="FF0000"/>
                </a:solidFill>
              </a:rPr>
              <a:t>mkdir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sz="800" dirty="0">
                <a:solidFill>
                  <a:srgbClr val="FF0000"/>
                </a:solidFill>
              </a:rPr>
              <a:t>-p installation</a:t>
            </a:r>
          </a:p>
          <a:p>
            <a:r>
              <a:rPr lang="en-US" sz="800" dirty="0" err="1">
                <a:solidFill>
                  <a:srgbClr val="FF0000"/>
                </a:solidFill>
              </a:rPr>
              <a:t>mkdir</a:t>
            </a:r>
            <a:r>
              <a:rPr lang="en-US" sz="800" dirty="0">
                <a:solidFill>
                  <a:srgbClr val="FF0000"/>
                </a:solidFill>
              </a:rPr>
              <a:t> -p builds &amp;&amp; cd  </a:t>
            </a:r>
            <a:r>
              <a:rPr lang="en-US" sz="800" dirty="0" smtClean="0">
                <a:solidFill>
                  <a:srgbClr val="FF0000"/>
                </a:solidFill>
              </a:rPr>
              <a:t>builds.</a:t>
            </a:r>
            <a:r>
              <a:rPr lang="en-US" sz="800" dirty="0">
                <a:solidFill>
                  <a:srgbClr val="FF0000"/>
                </a:solidFill>
              </a:rPr>
              <a:t>./</a:t>
            </a:r>
            <a:r>
              <a:rPr lang="en-US" sz="800" dirty="0" err="1">
                <a:solidFill>
                  <a:srgbClr val="FF0000"/>
                </a:solidFill>
              </a:rPr>
              <a:t>jenkins</a:t>
            </a:r>
            <a:r>
              <a:rPr lang="en-US" sz="800" dirty="0">
                <a:solidFill>
                  <a:srgbClr val="FF0000"/>
                </a:solidFill>
              </a:rPr>
              <a:t>/</a:t>
            </a:r>
            <a:r>
              <a:rPr lang="en-US" sz="800" dirty="0" err="1">
                <a:solidFill>
                  <a:srgbClr val="FF0000"/>
                </a:solidFill>
              </a:rPr>
              <a:t>jk</a:t>
            </a:r>
            <a:r>
              <a:rPr lang="en-US" sz="800" dirty="0">
                <a:solidFill>
                  <a:srgbClr val="FF0000"/>
                </a:solidFill>
              </a:rPr>
              <a:t>-all</a:t>
            </a:r>
          </a:p>
          <a:p>
            <a:r>
              <a:rPr lang="en-US" sz="800" dirty="0">
                <a:solidFill>
                  <a:srgbClr val="FF0000"/>
                </a:solidFill>
              </a:rPr>
              <a:t>touch $WORKSPACE/</a:t>
            </a:r>
            <a:r>
              <a:rPr lang="en-US" sz="800" dirty="0" err="1">
                <a:solidFill>
                  <a:srgbClr val="FF0000"/>
                </a:solidFill>
              </a:rPr>
              <a:t>controlfile</a:t>
            </a:r>
            <a:endParaRPr lang="en-US" sz="800" dirty="0">
              <a:solidFill>
                <a:srgbClr val="FF0000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73759"/>
              </p:ext>
            </p:extLst>
          </p:nvPr>
        </p:nvGraphicFramePr>
        <p:xfrm>
          <a:off x="6243518" y="4700102"/>
          <a:ext cx="2715966" cy="189263"/>
        </p:xfrm>
        <a:graphic>
          <a:graphicData uri="http://schemas.openxmlformats.org/drawingml/2006/table">
            <a:tbl>
              <a:tblPr/>
              <a:tblGrid>
                <a:gridCol w="2715966"/>
              </a:tblGrid>
              <a:tr h="189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Post-build </a:t>
                      </a:r>
                      <a:r>
                        <a:rPr lang="en-US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Actions</a:t>
                      </a:r>
                      <a:endParaRPr lang="en-US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5517764" y="3682819"/>
            <a:ext cx="1979415" cy="707886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7F7F7F"/>
                </a:solidFill>
              </a:rPr>
              <a:t>Prepare an environment for the </a:t>
            </a:r>
            <a:r>
              <a:rPr lang="en-US" sz="800" b="1" dirty="0" smtClean="0">
                <a:solidFill>
                  <a:srgbClr val="7F7F7F"/>
                </a:solidFill>
              </a:rPr>
              <a:t>run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 smtClean="0">
                <a:solidFill>
                  <a:srgbClr val="7F7F7F"/>
                </a:solidFill>
              </a:rPr>
              <a:t>Keep </a:t>
            </a:r>
            <a:r>
              <a:rPr lang="en-US" sz="800" dirty="0">
                <a:solidFill>
                  <a:srgbClr val="7F7F7F"/>
                </a:solidFill>
              </a:rPr>
              <a:t>Jenkins Environment </a:t>
            </a:r>
            <a:r>
              <a:rPr lang="en-US" sz="800" dirty="0" smtClean="0">
                <a:solidFill>
                  <a:srgbClr val="7F7F7F"/>
                </a:solidFill>
              </a:rPr>
              <a:t>Variables</a:t>
            </a: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Keep Jenkins Build </a:t>
            </a:r>
            <a:r>
              <a:rPr lang="en-US" sz="800" dirty="0" smtClean="0">
                <a:solidFill>
                  <a:srgbClr val="7F7F7F"/>
                </a:solidFill>
              </a:rPr>
              <a:t>Variables</a:t>
            </a:r>
          </a:p>
          <a:p>
            <a:pPr marL="171450" indent="-171450">
              <a:buFont typeface="Zapf Dingbats" charset="0"/>
              <a:buChar char="✔"/>
            </a:pPr>
            <a:endParaRPr lang="en-US" sz="800" dirty="0">
              <a:solidFill>
                <a:srgbClr val="7F7F7F"/>
              </a:solidFill>
            </a:endParaRPr>
          </a:p>
          <a:p>
            <a:r>
              <a:rPr lang="en-US" sz="800" b="1" dirty="0">
                <a:solidFill>
                  <a:srgbClr val="7F7F7F"/>
                </a:solidFill>
              </a:rPr>
              <a:t>Properties Content</a:t>
            </a:r>
            <a:r>
              <a:rPr lang="en-US" sz="800" dirty="0">
                <a:solidFill>
                  <a:srgbClr val="7F7F7F"/>
                </a:solidFill>
              </a:rPr>
              <a:t>: MODE=continuous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75" y="4838994"/>
            <a:ext cx="3085455" cy="461665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7F7F7F"/>
                </a:solidFill>
              </a:rPr>
              <a:t>TRIGER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Build after other projects are </a:t>
            </a:r>
            <a:r>
              <a:rPr lang="en-US" sz="800" dirty="0" smtClean="0">
                <a:solidFill>
                  <a:srgbClr val="7F7F7F"/>
                </a:solidFill>
              </a:rPr>
              <a:t>built</a:t>
            </a:r>
          </a:p>
          <a:p>
            <a:pPr marL="628650" lvl="1" indent="-171450">
              <a:buFont typeface="Zapf Dingbats" charset="0"/>
              <a:buChar char="✔"/>
            </a:pPr>
            <a:r>
              <a:rPr lang="en-US" sz="800" dirty="0" smtClean="0">
                <a:solidFill>
                  <a:srgbClr val="7F7F7F"/>
                </a:solidFill>
              </a:rPr>
              <a:t>Project </a:t>
            </a:r>
            <a:r>
              <a:rPr lang="en-US" sz="800" dirty="0">
                <a:solidFill>
                  <a:srgbClr val="7F7F7F"/>
                </a:solidFill>
              </a:rPr>
              <a:t>to watch: </a:t>
            </a:r>
            <a:r>
              <a:rPr lang="en-US" sz="800" dirty="0" err="1" smtClean="0">
                <a:solidFill>
                  <a:srgbClr val="7F7F7F"/>
                </a:solidFill>
              </a:rPr>
              <a:t>coverity_vecgeom</a:t>
            </a:r>
            <a:endParaRPr lang="en-US" sz="800" dirty="0" smtClean="0">
              <a:solidFill>
                <a:srgbClr val="7F7F7F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38824"/>
              </p:ext>
            </p:extLst>
          </p:nvPr>
        </p:nvGraphicFramePr>
        <p:xfrm>
          <a:off x="7677325" y="3153290"/>
          <a:ext cx="1452245" cy="592778"/>
        </p:xfrm>
        <a:graphic>
          <a:graphicData uri="http://schemas.openxmlformats.org/drawingml/2006/table">
            <a:tbl>
              <a:tblPr/>
              <a:tblGrid>
                <a:gridCol w="539585"/>
                <a:gridCol w="912660"/>
              </a:tblGrid>
              <a:tr h="1457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Slaves - LABEL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Labels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slc6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Individual nodes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243518" y="4889365"/>
            <a:ext cx="2715966" cy="1776740"/>
          </a:xfrm>
          <a:prstGeom prst="rect">
            <a:avLst/>
          </a:prstGeom>
          <a:noFill/>
          <a:ln w="31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43519" y="4989340"/>
            <a:ext cx="2715966" cy="584776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7F7F7F"/>
                </a:solidFill>
              </a:rPr>
              <a:t>Console Output (build log) parsing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 smtClean="0">
                <a:solidFill>
                  <a:srgbClr val="7F7F7F"/>
                </a:solidFill>
              </a:rPr>
              <a:t>Mark </a:t>
            </a:r>
            <a:r>
              <a:rPr lang="en-US" sz="800" dirty="0">
                <a:solidFill>
                  <a:srgbClr val="7F7F7F"/>
                </a:solidFill>
              </a:rPr>
              <a:t>build Unstable on Warning</a:t>
            </a:r>
            <a:endParaRPr lang="en-US" sz="800" dirty="0" smtClean="0">
              <a:solidFill>
                <a:srgbClr val="7F7F7F"/>
              </a:solidFill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Mark build Failed on </a:t>
            </a:r>
            <a:r>
              <a:rPr lang="en-US" sz="800" dirty="0" smtClean="0">
                <a:solidFill>
                  <a:srgbClr val="7F7F7F"/>
                </a:solidFill>
              </a:rPr>
              <a:t>Error</a:t>
            </a:r>
            <a:endParaRPr lang="en-US" sz="800" dirty="0">
              <a:solidFill>
                <a:srgbClr val="7F7F7F"/>
              </a:solidFill>
            </a:endParaRPr>
          </a:p>
          <a:p>
            <a:r>
              <a:rPr lang="en-US" sz="800" b="1" dirty="0" smtClean="0">
                <a:solidFill>
                  <a:srgbClr val="7F7F7F"/>
                </a:solidFill>
              </a:rPr>
              <a:t>Default log parser rules</a:t>
            </a:r>
            <a:endParaRPr lang="en-US" sz="800" dirty="0">
              <a:solidFill>
                <a:srgbClr val="7F7F7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3518" y="5726516"/>
            <a:ext cx="2715966" cy="830997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 err="1" smtClean="0">
                <a:solidFill>
                  <a:srgbClr val="7F7F7F"/>
                </a:solidFill>
              </a:rPr>
              <a:t>Coverity</a:t>
            </a:r>
            <a:r>
              <a:rPr lang="en-US" sz="800" b="1" dirty="0" smtClean="0">
                <a:solidFill>
                  <a:srgbClr val="7F7F7F"/>
                </a:solidFill>
              </a:rPr>
              <a:t> (Check configuration, Streams</a:t>
            </a:r>
            <a:r>
              <a:rPr lang="en-US" sz="800" b="1" dirty="0">
                <a:solidFill>
                  <a:srgbClr val="7F7F7F"/>
                </a:solidFill>
                <a:sym typeface="Wingdings"/>
              </a:rPr>
              <a:t>)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US" sz="800" b="1" dirty="0" err="1">
                <a:solidFill>
                  <a:srgbClr val="7F7F7F"/>
                </a:solidFill>
              </a:rPr>
              <a:t>Coverity</a:t>
            </a:r>
            <a:r>
              <a:rPr lang="en-US" sz="800" b="1" dirty="0">
                <a:solidFill>
                  <a:srgbClr val="7F7F7F"/>
                </a:solidFill>
              </a:rPr>
              <a:t> </a:t>
            </a:r>
            <a:r>
              <a:rPr lang="en-US" sz="800" b="1" dirty="0" smtClean="0">
                <a:solidFill>
                  <a:srgbClr val="7F7F7F"/>
                </a:solidFill>
              </a:rPr>
              <a:t>Connect instance: lcgapp10</a:t>
            </a:r>
          </a:p>
          <a:p>
            <a:r>
              <a:rPr lang="en-US" sz="800" b="1" dirty="0" smtClean="0">
                <a:solidFill>
                  <a:srgbClr val="7F7F7F"/>
                </a:solidFill>
              </a:rPr>
              <a:t>Project: </a:t>
            </a:r>
            <a:r>
              <a:rPr lang="en-US" sz="800" b="1" dirty="0" err="1" smtClean="0">
                <a:solidFill>
                  <a:srgbClr val="7F7F7F"/>
                </a:solidFill>
              </a:rPr>
              <a:t>GeantV</a:t>
            </a:r>
            <a:endParaRPr lang="en-US" sz="800" b="1" dirty="0" smtClean="0">
              <a:solidFill>
                <a:srgbClr val="7F7F7F"/>
              </a:solidFill>
            </a:endParaRPr>
          </a:p>
          <a:p>
            <a:r>
              <a:rPr lang="en-US" sz="800" b="1" dirty="0" smtClean="0">
                <a:solidFill>
                  <a:srgbClr val="7F7F7F"/>
                </a:solidFill>
              </a:rPr>
              <a:t>Language: CXX</a:t>
            </a:r>
          </a:p>
          <a:p>
            <a:endParaRPr lang="en-US" sz="800" b="1" dirty="0">
              <a:solidFill>
                <a:srgbClr val="7F7F7F"/>
              </a:solidFill>
            </a:endParaRPr>
          </a:p>
          <a:p>
            <a:r>
              <a:rPr lang="en-US" sz="800" dirty="0">
                <a:solidFill>
                  <a:srgbClr val="7F7F7F"/>
                </a:solidFill>
              </a:rPr>
              <a:t>Perform </a:t>
            </a:r>
            <a:r>
              <a:rPr lang="en-US" sz="800" dirty="0" err="1">
                <a:solidFill>
                  <a:srgbClr val="7F7F7F"/>
                </a:solidFill>
              </a:rPr>
              <a:t>Coverity</a:t>
            </a:r>
            <a:r>
              <a:rPr lang="en-US" sz="800" dirty="0">
                <a:solidFill>
                  <a:srgbClr val="7F7F7F"/>
                </a:solidFill>
              </a:rPr>
              <a:t> build, analysis and commit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447" y="3426947"/>
            <a:ext cx="6952054" cy="174364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8924" y="3387807"/>
            <a:ext cx="558198" cy="378550"/>
          </a:xfrm>
          <a:custGeom>
            <a:avLst/>
            <a:gdLst>
              <a:gd name="connsiteX0" fmla="*/ 487034 w 558198"/>
              <a:gd name="connsiteY0" fmla="*/ 132204 h 378550"/>
              <a:gd name="connsiteX1" fmla="*/ 21725 w 558198"/>
              <a:gd name="connsiteY1" fmla="*/ 6294 h 378550"/>
              <a:gd name="connsiteX2" fmla="*/ 125735 w 558198"/>
              <a:gd name="connsiteY2" fmla="*/ 307384 h 378550"/>
              <a:gd name="connsiteX3" fmla="*/ 558198 w 558198"/>
              <a:gd name="connsiteY3" fmla="*/ 378550 h 3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198" h="378550">
                <a:moveTo>
                  <a:pt x="487034" y="132204"/>
                </a:moveTo>
                <a:cubicBezTo>
                  <a:pt x="284487" y="54650"/>
                  <a:pt x="81941" y="-22903"/>
                  <a:pt x="21725" y="6294"/>
                </a:cubicBezTo>
                <a:cubicBezTo>
                  <a:pt x="-38491" y="35491"/>
                  <a:pt x="36323" y="245341"/>
                  <a:pt x="125735" y="307384"/>
                </a:cubicBezTo>
                <a:cubicBezTo>
                  <a:pt x="215147" y="369427"/>
                  <a:pt x="558198" y="378550"/>
                  <a:pt x="558198" y="3785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2726" y="3614946"/>
            <a:ext cx="2835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This parameter indicates the name of </a:t>
            </a:r>
            <a:r>
              <a:rPr lang="en-US" sz="800" dirty="0" err="1" smtClean="0">
                <a:solidFill>
                  <a:schemeClr val="accent3">
                    <a:lumMod val="75000"/>
                  </a:schemeClr>
                </a:solidFill>
              </a:rPr>
              <a:t>VecGeom</a:t>
            </a:r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 subdirectory in AFS where </a:t>
            </a:r>
            <a:r>
              <a:rPr lang="en-US" sz="800" dirty="0" err="1" smtClean="0">
                <a:solidFill>
                  <a:schemeClr val="accent3">
                    <a:lumMod val="75000"/>
                  </a:schemeClr>
                </a:solidFill>
              </a:rPr>
              <a:t>VecGeom</a:t>
            </a:r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 files for this type are located </a:t>
            </a: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275" y="4844665"/>
            <a:ext cx="3099267" cy="446750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46512" y="5354873"/>
            <a:ext cx="28350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This job is triggered when </a:t>
            </a:r>
            <a:r>
              <a:rPr lang="en-US" sz="800" dirty="0" err="1" smtClean="0">
                <a:solidFill>
                  <a:schemeClr val="accent3">
                    <a:lumMod val="75000"/>
                  </a:schemeClr>
                </a:solidFill>
              </a:rPr>
              <a:t>Coverity_vecgeom</a:t>
            </a:r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accent3">
                    <a:lumMod val="75000"/>
                  </a:schemeClr>
                </a:solidFill>
              </a:rPr>
              <a:t>os</a:t>
            </a:r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 finished</a:t>
            </a: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1513" y="5263989"/>
            <a:ext cx="252526" cy="191177"/>
          </a:xfrm>
          <a:custGeom>
            <a:avLst/>
            <a:gdLst>
              <a:gd name="connsiteX0" fmla="*/ 4355 w 252526"/>
              <a:gd name="connsiteY0" fmla="*/ 0 h 191177"/>
              <a:gd name="connsiteX1" fmla="*/ 33552 w 252526"/>
              <a:gd name="connsiteY1" fmla="*/ 167869 h 191177"/>
              <a:gd name="connsiteX2" fmla="*/ 252526 w 252526"/>
              <a:gd name="connsiteY2" fmla="*/ 189765 h 19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26" h="191177">
                <a:moveTo>
                  <a:pt x="4355" y="0"/>
                </a:moveTo>
                <a:cubicBezTo>
                  <a:pt x="-1728" y="68121"/>
                  <a:pt x="-7810" y="136242"/>
                  <a:pt x="33552" y="167869"/>
                </a:cubicBezTo>
                <a:cubicBezTo>
                  <a:pt x="74914" y="199497"/>
                  <a:pt x="252526" y="189765"/>
                  <a:pt x="252526" y="189765"/>
                </a:cubicBezTo>
              </a:path>
            </a:pathLst>
          </a:custGeom>
          <a:ln>
            <a:solidFill>
              <a:srgbClr val="C3D69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35" grpId="0" animBg="1"/>
      <p:bldP spid="37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37" y="1035635"/>
            <a:ext cx="903866" cy="1627427"/>
          </a:xfrm>
          <a:custGeom>
            <a:avLst/>
            <a:gdLst>
              <a:gd name="connsiteX0" fmla="*/ 0 w 2280991"/>
              <a:gd name="connsiteY0" fmla="*/ 24658 h 1627427"/>
              <a:gd name="connsiteX1" fmla="*/ 2280991 w 2280991"/>
              <a:gd name="connsiteY1" fmla="*/ 0 h 1627427"/>
              <a:gd name="connsiteX2" fmla="*/ 0 w 2280991"/>
              <a:gd name="connsiteY2" fmla="*/ 1627427 h 1627427"/>
              <a:gd name="connsiteX3" fmla="*/ 0 w 2280991"/>
              <a:gd name="connsiteY3" fmla="*/ 24658 h 162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0991" h="1627427">
                <a:moveTo>
                  <a:pt x="0" y="24658"/>
                </a:moveTo>
                <a:lnTo>
                  <a:pt x="2280991" y="0"/>
                </a:lnTo>
                <a:lnTo>
                  <a:pt x="0" y="1627427"/>
                </a:lnTo>
                <a:lnTo>
                  <a:pt x="0" y="2465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Multijob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smtClean="0"/>
              <a:t>Jenkins </a:t>
            </a:r>
            <a:r>
              <a:rPr lang="en-US" dirty="0" err="1" smtClean="0"/>
              <a:t>multijob</a:t>
            </a:r>
            <a:r>
              <a:rPr lang="en-US" dirty="0" smtClean="0"/>
              <a:t> configuration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30" y="0"/>
            <a:ext cx="1080000" cy="1080000"/>
          </a:xfrm>
          <a:prstGeom prst="rect">
            <a:avLst/>
          </a:prstGeom>
          <a:ln w="12700" cap="sq" cmpd="sng">
            <a:noFill/>
            <a:prstDash val="solid"/>
            <a:miter lim="800000"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2" y="231048"/>
            <a:ext cx="538361" cy="24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0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"/>
            <a:r>
              <a:rPr lang="en-US" dirty="0" err="1">
                <a:solidFill>
                  <a:srgbClr val="000000"/>
                </a:solidFill>
              </a:rPr>
              <a:t>GeantV</a:t>
            </a:r>
            <a:r>
              <a:rPr lang="en-US" dirty="0" err="1" smtClean="0">
                <a:solidFill>
                  <a:srgbClr val="000000"/>
                </a:solidFill>
              </a:rPr>
              <a:t>-gitlab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73753"/>
              </p:ext>
            </p:extLst>
          </p:nvPr>
        </p:nvGraphicFramePr>
        <p:xfrm>
          <a:off x="242468" y="2198072"/>
          <a:ext cx="8668894" cy="1520439"/>
        </p:xfrm>
        <a:graphic>
          <a:graphicData uri="http://schemas.openxmlformats.org/drawingml/2006/table">
            <a:tbl>
              <a:tblPr/>
              <a:tblGrid>
                <a:gridCol w="1618627"/>
                <a:gridCol w="5462863"/>
                <a:gridCol w="15874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Parameter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EXTERNALS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externals-testjuin2016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6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afs directory keeping the external libraries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ExtraCMakeOptions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-DCUDA=ON  -DUSE_VECGEOM_NAVIGATOR</a:t>
                      </a:r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=ON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Combinations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BACKEND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${COMPILER}-CUDA-</a:t>
                      </a:r>
                      <a:r>
                        <a:rPr lang="en-US" sz="13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VecGeom</a:t>
                      </a:r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-${</a:t>
                      </a:r>
                      <a:r>
                        <a:rPr lang="en-US" sz="13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gitlabSourceBranch</a:t>
                      </a:r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}-master-${TYPE}</a:t>
                      </a:r>
                      <a:endParaRPr lang="en-US" sz="1300" b="0" i="0" u="none" strike="noStrike" dirty="0">
                        <a:solidFill>
                          <a:srgbClr val="333333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VERSION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master</a:t>
                      </a:r>
                      <a:endParaRPr lang="en-US" sz="1300" b="0" i="0" u="none" strike="noStrike" dirty="0">
                        <a:solidFill>
                          <a:srgbClr val="333333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6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branch to clone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TYPE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vc</a:t>
                      </a:r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-auto-</a:t>
                      </a:r>
                      <a:r>
                        <a:rPr lang="en-US" sz="13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nospec</a:t>
                      </a:r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-</a:t>
                      </a:r>
                      <a:r>
                        <a:rPr lang="en-US" sz="13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cuda</a:t>
                      </a:r>
                      <a:endParaRPr lang="en-US" sz="1300" b="0" i="0" u="none" strike="noStrike" dirty="0">
                        <a:solidFill>
                          <a:srgbClr val="333333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45866" y="1828740"/>
            <a:ext cx="3140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MultiJob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Project </a:t>
            </a:r>
            <a:r>
              <a:rPr lang="en-US" b="1" dirty="0" err="1" smtClean="0"/>
              <a:t>GeantV-gitlab</a:t>
            </a: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2469" y="4434228"/>
            <a:ext cx="8668894" cy="2308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Comments:</a:t>
            </a:r>
          </a:p>
          <a:p>
            <a:r>
              <a:rPr lang="en-US" b="1" dirty="0" smtClean="0"/>
              <a:t>Upstream</a:t>
            </a:r>
            <a:r>
              <a:rPr lang="en-US" dirty="0" smtClean="0"/>
              <a:t> </a:t>
            </a:r>
            <a:r>
              <a:rPr lang="en-US" b="1" dirty="0" smtClean="0"/>
              <a:t>Projects</a:t>
            </a:r>
            <a:r>
              <a:rPr lang="en-US" dirty="0" smtClean="0"/>
              <a:t>:</a:t>
            </a:r>
          </a:p>
          <a:p>
            <a:r>
              <a:rPr lang="en-US" b="1" dirty="0" err="1" smtClean="0"/>
              <a:t>Downtream</a:t>
            </a:r>
            <a:r>
              <a:rPr lang="en-US" dirty="0" smtClean="0"/>
              <a:t> </a:t>
            </a:r>
            <a:r>
              <a:rPr lang="en-US" b="1" dirty="0" smtClean="0"/>
              <a:t>Projects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GeantV</a:t>
            </a:r>
            <a:r>
              <a:rPr lang="en-US" dirty="0"/>
              <a:t>-CUDA-</a:t>
            </a:r>
            <a:r>
              <a:rPr lang="en-US" dirty="0" err="1"/>
              <a:t>gitlab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GeantV-TGeo-gitlab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GeantV-VecGeom-</a:t>
            </a:r>
            <a:r>
              <a:rPr lang="en-US" dirty="0" err="1" smtClean="0"/>
              <a:t>gitlab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0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28" y="274638"/>
            <a:ext cx="6730446" cy="1143000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GeantV-gitlab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8399646">
            <a:off x="-49109" y="483681"/>
            <a:ext cx="1530546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Jenkins job Configuration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569" y="1795853"/>
            <a:ext cx="1080000" cy="1080000"/>
          </a:xfrm>
          <a:prstGeom prst="rect">
            <a:avLst/>
          </a:prstGeom>
          <a:ln w="12700" cap="sq" cmpd="sng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11" y="2026901"/>
            <a:ext cx="538361" cy="2463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75729" y="2887938"/>
            <a:ext cx="1085680" cy="242066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Multijob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1017" y="2828309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Type;</a:t>
            </a:r>
            <a:endParaRPr lang="en-US" sz="600" dirty="0">
              <a:solidFill>
                <a:srgbClr val="FF000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469443"/>
              </p:ext>
            </p:extLst>
          </p:nvPr>
        </p:nvGraphicFramePr>
        <p:xfrm>
          <a:off x="230250" y="1862726"/>
          <a:ext cx="3420508" cy="571500"/>
        </p:xfrm>
        <a:graphic>
          <a:graphicData uri="http://schemas.openxmlformats.org/drawingml/2006/table">
            <a:tbl>
              <a:tblPr/>
              <a:tblGrid>
                <a:gridCol w="330087"/>
                <a:gridCol w="1250175"/>
                <a:gridCol w="1840246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Source Code </a:t>
                      </a:r>
                      <a:r>
                        <a:rPr lang="en-US" sz="8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Management</a:t>
                      </a:r>
                      <a:endParaRPr lang="en-US" sz="800" b="1" i="0" u="none" strike="noStrike" dirty="0">
                        <a:solidFill>
                          <a:srgbClr val="7F7F7F"/>
                        </a:solidFill>
                        <a:effectLst/>
                        <a:latin typeface="Helvetic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Git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Repository URL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https://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gitlab.cern.ch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GeantV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geant.git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Branch 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Specifier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origin/${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gitlabSourceBranch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}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Down Arrow 32"/>
          <p:cNvSpPr/>
          <p:nvPr/>
        </p:nvSpPr>
        <p:spPr>
          <a:xfrm>
            <a:off x="5878569" y="3130004"/>
            <a:ext cx="1082839" cy="29022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rgbClr val="FF6600"/>
                </a:solidFill>
              </a:rPr>
              <a:t>Multijob</a:t>
            </a:r>
            <a:r>
              <a:rPr lang="en-US" sz="800" dirty="0" smtClean="0">
                <a:solidFill>
                  <a:srgbClr val="FF6600"/>
                </a:solidFill>
              </a:rPr>
              <a:t> Phase</a:t>
            </a:r>
            <a:endParaRPr lang="en-US" sz="800" dirty="0">
              <a:solidFill>
                <a:srgbClr val="FF66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79782" y="1789411"/>
            <a:ext cx="1979415" cy="707886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7F7F7F"/>
                </a:solidFill>
              </a:rPr>
              <a:t>Prepare an environment for the </a:t>
            </a:r>
            <a:r>
              <a:rPr lang="en-US" sz="800" b="1" dirty="0" smtClean="0">
                <a:solidFill>
                  <a:srgbClr val="7F7F7F"/>
                </a:solidFill>
              </a:rPr>
              <a:t>run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 smtClean="0">
                <a:solidFill>
                  <a:srgbClr val="7F7F7F"/>
                </a:solidFill>
              </a:rPr>
              <a:t>Keep </a:t>
            </a:r>
            <a:r>
              <a:rPr lang="en-US" sz="800" dirty="0">
                <a:solidFill>
                  <a:srgbClr val="7F7F7F"/>
                </a:solidFill>
              </a:rPr>
              <a:t>Jenkins Environment </a:t>
            </a:r>
            <a:r>
              <a:rPr lang="en-US" sz="800" dirty="0" smtClean="0">
                <a:solidFill>
                  <a:srgbClr val="7F7F7F"/>
                </a:solidFill>
              </a:rPr>
              <a:t>Variables</a:t>
            </a: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Keep Jenkins Build </a:t>
            </a:r>
            <a:r>
              <a:rPr lang="en-US" sz="800" dirty="0" smtClean="0">
                <a:solidFill>
                  <a:srgbClr val="7F7F7F"/>
                </a:solidFill>
              </a:rPr>
              <a:t>Variables</a:t>
            </a:r>
          </a:p>
          <a:p>
            <a:pPr marL="171450" indent="-171450">
              <a:buFont typeface="Zapf Dingbats" charset="0"/>
              <a:buChar char="✔"/>
            </a:pPr>
            <a:endParaRPr lang="en-US" sz="800" dirty="0">
              <a:solidFill>
                <a:srgbClr val="7F7F7F"/>
              </a:solidFill>
            </a:endParaRPr>
          </a:p>
          <a:p>
            <a:r>
              <a:rPr lang="en-US" sz="800" b="1" dirty="0">
                <a:solidFill>
                  <a:srgbClr val="7F7F7F"/>
                </a:solidFill>
              </a:rPr>
              <a:t>Properties Content</a:t>
            </a:r>
            <a:r>
              <a:rPr lang="en-US" sz="800" dirty="0">
                <a:solidFill>
                  <a:srgbClr val="7F7F7F"/>
                </a:solidFill>
              </a:rPr>
              <a:t>: MODE</a:t>
            </a:r>
            <a:r>
              <a:rPr lang="en-US" sz="800" dirty="0" smtClean="0">
                <a:solidFill>
                  <a:srgbClr val="7F7F7F"/>
                </a:solidFill>
              </a:rPr>
              <a:t>=nightly</a:t>
            </a:r>
            <a:endParaRPr lang="en-US" sz="800" dirty="0">
              <a:solidFill>
                <a:srgbClr val="7F7F7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0758" y="1084021"/>
            <a:ext cx="102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MultiJob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94703"/>
              </p:ext>
            </p:extLst>
          </p:nvPr>
        </p:nvGraphicFramePr>
        <p:xfrm>
          <a:off x="229467" y="2423925"/>
          <a:ext cx="3420508" cy="381000"/>
        </p:xfrm>
        <a:graphic>
          <a:graphicData uri="http://schemas.openxmlformats.org/drawingml/2006/table">
            <a:tbl>
              <a:tblPr/>
              <a:tblGrid>
                <a:gridCol w="330087"/>
                <a:gridCol w="1250175"/>
                <a:gridCol w="1840246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Branches to build</a:t>
                      </a:r>
                      <a:endParaRPr lang="en-US" sz="800" b="1" i="0" u="none" strike="noStrike" dirty="0">
                        <a:solidFill>
                          <a:srgbClr val="7F7F7F"/>
                        </a:solidFill>
                        <a:effectLst/>
                        <a:latin typeface="Helvetic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Git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Branch 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Specifier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origin/${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gitlabSourceBranch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}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81799"/>
              </p:ext>
            </p:extLst>
          </p:nvPr>
        </p:nvGraphicFramePr>
        <p:xfrm>
          <a:off x="231914" y="2826096"/>
          <a:ext cx="3420508" cy="637540"/>
        </p:xfrm>
        <a:graphic>
          <a:graphicData uri="http://schemas.openxmlformats.org/drawingml/2006/table">
            <a:tbl>
              <a:tblPr/>
              <a:tblGrid>
                <a:gridCol w="330087"/>
                <a:gridCol w="1250175"/>
                <a:gridCol w="1840246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Repository browser: </a:t>
                      </a:r>
                      <a:r>
                        <a:rPr lang="en-US" sz="8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gitlab</a:t>
                      </a:r>
                      <a:endParaRPr lang="en-US" sz="800" b="1" i="0" u="none" strike="noStrike" dirty="0">
                        <a:solidFill>
                          <a:srgbClr val="7F7F7F"/>
                        </a:solidFill>
                        <a:effectLst/>
                        <a:latin typeface="Helvetic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Git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URL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https://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gitlab.cern.ch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VecGeom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VecGeom.git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version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8.5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14586"/>
              </p:ext>
            </p:extLst>
          </p:nvPr>
        </p:nvGraphicFramePr>
        <p:xfrm>
          <a:off x="231928" y="3489604"/>
          <a:ext cx="3420508" cy="828040"/>
        </p:xfrm>
        <a:graphic>
          <a:graphicData uri="http://schemas.openxmlformats.org/drawingml/2006/table">
            <a:tbl>
              <a:tblPr/>
              <a:tblGrid>
                <a:gridCol w="330087"/>
                <a:gridCol w="1250175"/>
                <a:gridCol w="1840246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Merge before build</a:t>
                      </a:r>
                      <a:endParaRPr lang="en-US" sz="800" b="1" i="0" u="none" strike="noStrike" dirty="0">
                        <a:solidFill>
                          <a:srgbClr val="7F7F7F"/>
                        </a:solidFill>
                        <a:effectLst/>
                        <a:latin typeface="Helvetic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Git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Name of repository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origin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Branch to merge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${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gitlabTargetBranch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}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Merge strategy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Fast-forward mode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Default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ff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353240" y="5315806"/>
            <a:ext cx="3085455" cy="707886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7F7F7F"/>
                </a:solidFill>
              </a:rPr>
              <a:t>TRIGER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Build when a change is pushed to </a:t>
            </a:r>
            <a:r>
              <a:rPr lang="en-US" sz="800" dirty="0" err="1">
                <a:solidFill>
                  <a:srgbClr val="7F7F7F"/>
                </a:solidFill>
              </a:rPr>
              <a:t>GitLab</a:t>
            </a:r>
            <a:r>
              <a:rPr lang="en-US" sz="800" dirty="0">
                <a:solidFill>
                  <a:srgbClr val="7F7F7F"/>
                </a:solidFill>
              </a:rPr>
              <a:t>. </a:t>
            </a:r>
            <a:r>
              <a:rPr lang="en-US" sz="800" dirty="0" err="1">
                <a:solidFill>
                  <a:srgbClr val="7F7F7F"/>
                </a:solidFill>
              </a:rPr>
              <a:t>GitLab</a:t>
            </a:r>
            <a:r>
              <a:rPr lang="en-US" sz="800" dirty="0">
                <a:solidFill>
                  <a:srgbClr val="7F7F7F"/>
                </a:solidFill>
              </a:rPr>
              <a:t> CI Service URL: </a:t>
            </a:r>
            <a:r>
              <a:rPr lang="en-US" sz="800" dirty="0">
                <a:solidFill>
                  <a:srgbClr val="7F7F7F"/>
                </a:solidFill>
                <a:hlinkClick r:id="rId4"/>
              </a:rPr>
              <a:t>https://phsft-jenkins.cern.ch/project/GeantV-CUDA-</a:t>
            </a:r>
            <a:r>
              <a:rPr lang="en-US" sz="800" dirty="0" smtClean="0">
                <a:solidFill>
                  <a:srgbClr val="7F7F7F"/>
                </a:solidFill>
                <a:hlinkClick r:id="rId4"/>
              </a:rPr>
              <a:t>gitlab</a:t>
            </a:r>
            <a:endParaRPr lang="en-US" sz="800" dirty="0" smtClean="0">
              <a:solidFill>
                <a:srgbClr val="7F7F7F"/>
              </a:solidFill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Build on Merge Request </a:t>
            </a:r>
            <a:r>
              <a:rPr lang="en-US" sz="800" dirty="0" smtClean="0">
                <a:solidFill>
                  <a:srgbClr val="7F7F7F"/>
                </a:solidFill>
              </a:rPr>
              <a:t>Events</a:t>
            </a: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 Allow all branches to trigger this </a:t>
            </a:r>
            <a:r>
              <a:rPr lang="en-US" sz="800" dirty="0" smtClean="0">
                <a:solidFill>
                  <a:srgbClr val="7F7F7F"/>
                </a:solidFill>
              </a:rPr>
              <a:t>job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3240" y="5347080"/>
            <a:ext cx="3099267" cy="676611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9467" y="1862726"/>
            <a:ext cx="3422969" cy="24549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75320" y="3085519"/>
            <a:ext cx="10162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Phase Name</a:t>
            </a:r>
            <a:r>
              <a:rPr lang="en-US" sz="800" dirty="0" smtClean="0"/>
              <a:t>:</a:t>
            </a:r>
            <a:endParaRPr lang="en-US" sz="8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4459462" y="3471492"/>
            <a:ext cx="4339564" cy="718543"/>
            <a:chOff x="4459462" y="3471492"/>
            <a:chExt cx="4339564" cy="718543"/>
          </a:xfrm>
        </p:grpSpPr>
        <p:grpSp>
          <p:nvGrpSpPr>
            <p:cNvPr id="55" name="Group 54"/>
            <p:cNvGrpSpPr/>
            <p:nvPr/>
          </p:nvGrpSpPr>
          <p:grpSpPr>
            <a:xfrm>
              <a:off x="4459462" y="3471492"/>
              <a:ext cx="3602319" cy="718543"/>
              <a:chOff x="4459462" y="3471492"/>
              <a:chExt cx="3602319" cy="71854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5083852" y="3489604"/>
                <a:ext cx="2729636" cy="51006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34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34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err="1" smtClean="0">
                    <a:solidFill>
                      <a:schemeClr val="tx1"/>
                    </a:solidFill>
                  </a:rPr>
                  <a:t>GeantV</a:t>
                </a:r>
                <a:r>
                  <a:rPr lang="en-US" dirty="0" err="1">
                    <a:solidFill>
                      <a:schemeClr val="tx1"/>
                    </a:solidFill>
                  </a:rPr>
                  <a:t>-TGeo-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gitlab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35560" y="3974591"/>
                <a:ext cx="3226221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i="1" dirty="0"/>
                  <a:t>Continuation condition to next phase </a:t>
                </a:r>
                <a:r>
                  <a:rPr lang="en-US" sz="800" i="1" dirty="0" smtClean="0"/>
                  <a:t>when </a:t>
                </a:r>
                <a:r>
                  <a:rPr lang="en-US" sz="800" i="1" dirty="0"/>
                  <a:t>jobs' statuses are</a:t>
                </a:r>
                <a:r>
                  <a:rPr lang="en-US" sz="800" i="1" dirty="0" smtClean="0"/>
                  <a:t>: Complete</a:t>
                </a:r>
                <a:endParaRPr lang="en-US" sz="800" i="1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459462" y="3471492"/>
                <a:ext cx="62439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Job Name: </a:t>
                </a: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7767828" y="3516057"/>
              <a:ext cx="103119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/>
                <a:t>GeantV</a:t>
              </a:r>
              <a:r>
                <a:rPr lang="en-US" sz="800" dirty="0"/>
                <a:t> TGEO Navigator Build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459462" y="4581540"/>
            <a:ext cx="4339564" cy="700431"/>
            <a:chOff x="4459462" y="4190035"/>
            <a:chExt cx="4339564" cy="700431"/>
          </a:xfrm>
        </p:grpSpPr>
        <p:sp>
          <p:nvSpPr>
            <p:cNvPr id="43" name="Rounded Rectangle 42"/>
            <p:cNvSpPr/>
            <p:nvPr/>
          </p:nvSpPr>
          <p:spPr>
            <a:xfrm>
              <a:off x="5083852" y="4190035"/>
              <a:ext cx="2729636" cy="51006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GeantV-VecGeom-gitlab</a:t>
              </a: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35560" y="4675022"/>
              <a:ext cx="32262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i="1" dirty="0"/>
                <a:t>Continuation condition to next phase </a:t>
              </a:r>
              <a:r>
                <a:rPr lang="en-US" sz="800" i="1" dirty="0" smtClean="0"/>
                <a:t>when </a:t>
              </a:r>
              <a:r>
                <a:rPr lang="en-US" sz="800" i="1" dirty="0"/>
                <a:t>jobs' statuses are</a:t>
              </a:r>
              <a:r>
                <a:rPr lang="en-US" sz="800" i="1" dirty="0" smtClean="0"/>
                <a:t>: Complete</a:t>
              </a:r>
              <a:endParaRPr lang="en-US" sz="800" i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767828" y="4266551"/>
              <a:ext cx="103119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/>
                <a:t>GeantV</a:t>
              </a:r>
              <a:r>
                <a:rPr lang="en-US" sz="800" dirty="0"/>
                <a:t> </a:t>
              </a:r>
              <a:r>
                <a:rPr lang="en-US" sz="800" dirty="0" err="1"/>
                <a:t>VecGeom</a:t>
              </a:r>
              <a:r>
                <a:rPr lang="en-US" sz="800" dirty="0"/>
                <a:t> Navigator Build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59462" y="4190035"/>
              <a:ext cx="62439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Job Name: 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459462" y="5673476"/>
            <a:ext cx="4339564" cy="700431"/>
            <a:chOff x="4459462" y="4931472"/>
            <a:chExt cx="4339564" cy="700431"/>
          </a:xfrm>
        </p:grpSpPr>
        <p:sp>
          <p:nvSpPr>
            <p:cNvPr id="47" name="Rounded Rectangle 46"/>
            <p:cNvSpPr/>
            <p:nvPr/>
          </p:nvSpPr>
          <p:spPr>
            <a:xfrm>
              <a:off x="5083852" y="4931472"/>
              <a:ext cx="2729636" cy="51006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GeantV</a:t>
              </a:r>
              <a:r>
                <a:rPr lang="en-US" dirty="0">
                  <a:solidFill>
                    <a:schemeClr val="tx1"/>
                  </a:solidFill>
                </a:rPr>
                <a:t>-CUDA-</a:t>
              </a:r>
              <a:r>
                <a:rPr lang="en-US" dirty="0" err="1">
                  <a:solidFill>
                    <a:schemeClr val="tx1"/>
                  </a:solidFill>
                </a:rPr>
                <a:t>gitlab</a:t>
              </a: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35560" y="5416459"/>
              <a:ext cx="32262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i="1" dirty="0"/>
                <a:t>Continuation condition to next phase </a:t>
              </a:r>
              <a:r>
                <a:rPr lang="en-US" sz="800" i="1" dirty="0" smtClean="0"/>
                <a:t>when </a:t>
              </a:r>
              <a:r>
                <a:rPr lang="en-US" sz="800" i="1" dirty="0"/>
                <a:t>jobs' statuses are</a:t>
              </a:r>
              <a:r>
                <a:rPr lang="en-US" sz="800" i="1" dirty="0" smtClean="0"/>
                <a:t>: Complete</a:t>
              </a:r>
              <a:endParaRPr lang="en-US" sz="800" i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767828" y="5026812"/>
              <a:ext cx="10311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err="1"/>
                <a:t>GeantV</a:t>
              </a:r>
              <a:r>
                <a:rPr lang="en-US" sz="800" dirty="0"/>
                <a:t> </a:t>
              </a:r>
              <a:r>
                <a:rPr lang="en-US" sz="800" dirty="0" err="1"/>
                <a:t>VecGeom</a:t>
              </a:r>
              <a:r>
                <a:rPr lang="en-US" sz="800" dirty="0"/>
                <a:t> Scalar (</a:t>
              </a:r>
              <a:r>
                <a:rPr lang="en-US" sz="800" dirty="0" err="1"/>
                <a:t>nospec</a:t>
              </a:r>
              <a:r>
                <a:rPr lang="en-US" sz="800" dirty="0"/>
                <a:t>) CUDA Build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59462" y="4931472"/>
              <a:ext cx="62439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Job Name: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25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"/>
            <a:r>
              <a:rPr lang="en-US" dirty="0" err="1">
                <a:solidFill>
                  <a:srgbClr val="000000"/>
                </a:solidFill>
              </a:rPr>
              <a:t>GeantV</a:t>
            </a:r>
            <a:r>
              <a:rPr lang="en-US" dirty="0">
                <a:solidFill>
                  <a:srgbClr val="000000"/>
                </a:solidFill>
              </a:rPr>
              <a:t>-CUDA-</a:t>
            </a:r>
            <a:r>
              <a:rPr lang="en-US" dirty="0" err="1">
                <a:solidFill>
                  <a:srgbClr val="000000"/>
                </a:solidFill>
              </a:rPr>
              <a:t>gitlab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922967"/>
              </p:ext>
            </p:extLst>
          </p:nvPr>
        </p:nvGraphicFramePr>
        <p:xfrm>
          <a:off x="242468" y="2198072"/>
          <a:ext cx="8668894" cy="1520439"/>
        </p:xfrm>
        <a:graphic>
          <a:graphicData uri="http://schemas.openxmlformats.org/drawingml/2006/table">
            <a:tbl>
              <a:tblPr/>
              <a:tblGrid>
                <a:gridCol w="1618627"/>
                <a:gridCol w="5462863"/>
                <a:gridCol w="15874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Parameter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EXTERNALS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externals-testjuin2016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6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afs directory keeping the external libraries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ExtraCMakeOptions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-DCUDA=ON  -DUSE_VECGEOM_NAVIGATOR</a:t>
                      </a:r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=ON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Combinations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BACKEND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${COMPILER}-CUDA-</a:t>
                      </a:r>
                      <a:r>
                        <a:rPr lang="en-US" sz="13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VecGeom</a:t>
                      </a:r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-${</a:t>
                      </a:r>
                      <a:r>
                        <a:rPr lang="en-US" sz="13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gitlabSourceBranch</a:t>
                      </a:r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}-master-${TYPE}</a:t>
                      </a:r>
                      <a:endParaRPr lang="en-US" sz="1300" b="0" i="0" u="none" strike="noStrike" dirty="0">
                        <a:solidFill>
                          <a:srgbClr val="333333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VERSION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master</a:t>
                      </a:r>
                      <a:endParaRPr lang="en-US" sz="1300" b="0" i="0" u="none" strike="noStrike" dirty="0">
                        <a:solidFill>
                          <a:srgbClr val="333333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6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branch to clone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TYPE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vc</a:t>
                      </a:r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-auto-</a:t>
                      </a:r>
                      <a:r>
                        <a:rPr lang="en-US" sz="13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nospec</a:t>
                      </a:r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-</a:t>
                      </a:r>
                      <a:r>
                        <a:rPr lang="en-US" sz="13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cuda</a:t>
                      </a:r>
                      <a:endParaRPr lang="en-US" sz="1300" b="0" i="0" u="none" strike="noStrike" dirty="0">
                        <a:solidFill>
                          <a:srgbClr val="333333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45866" y="1828740"/>
            <a:ext cx="4801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Multi-configuration project </a:t>
            </a:r>
            <a:r>
              <a:rPr lang="en-US" b="1" dirty="0" err="1" smtClean="0"/>
              <a:t>GeantV</a:t>
            </a:r>
            <a:r>
              <a:rPr lang="en-US" b="1" dirty="0" smtClean="0"/>
              <a:t>-CUDA-</a:t>
            </a:r>
            <a:r>
              <a:rPr lang="en-US" b="1" dirty="0" err="1" smtClean="0"/>
              <a:t>gitlab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2469" y="4434228"/>
            <a:ext cx="8668894" cy="20313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Comments:</a:t>
            </a:r>
          </a:p>
          <a:p>
            <a:r>
              <a:rPr lang="en-US" b="1" dirty="0" smtClean="0"/>
              <a:t>Upstream</a:t>
            </a:r>
            <a:r>
              <a:rPr lang="en-US" dirty="0" smtClean="0"/>
              <a:t> </a:t>
            </a:r>
            <a:r>
              <a:rPr lang="en-US" b="1" dirty="0" smtClean="0"/>
              <a:t>Projects</a:t>
            </a:r>
            <a:r>
              <a:rPr lang="en-US" dirty="0" smtClean="0"/>
              <a:t>: </a:t>
            </a:r>
            <a:r>
              <a:rPr lang="en-US" dirty="0" err="1" smtClean="0"/>
              <a:t>GeantV-gitlab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0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674474" y="0"/>
            <a:ext cx="1469526" cy="4553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28" y="274638"/>
            <a:ext cx="6730446" cy="1143000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GeantV</a:t>
            </a:r>
            <a:r>
              <a:rPr lang="en-US" dirty="0">
                <a:solidFill>
                  <a:srgbClr val="000000"/>
                </a:solidFill>
              </a:rPr>
              <a:t>-CUDA-</a:t>
            </a:r>
            <a:r>
              <a:rPr lang="en-US" dirty="0" err="1">
                <a:solidFill>
                  <a:srgbClr val="000000"/>
                </a:solidFill>
              </a:rPr>
              <a:t>gitlab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8399646">
            <a:off x="-49109" y="483681"/>
            <a:ext cx="1530546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Jenkins job Configuration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423" y="3922507"/>
            <a:ext cx="1080000" cy="1080000"/>
          </a:xfrm>
          <a:prstGeom prst="rect">
            <a:avLst/>
          </a:prstGeom>
          <a:ln w="12700" cap="sq" cmpd="sng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65" y="4153555"/>
            <a:ext cx="538361" cy="2463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91583" y="5014592"/>
            <a:ext cx="1085680" cy="242066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Multiconfiguration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871" y="4954963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Type;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87434" y="57978"/>
            <a:ext cx="1443606" cy="132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Description:</a:t>
            </a:r>
          </a:p>
          <a:p>
            <a:endParaRPr lang="en-US" sz="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3591583" y="3682819"/>
            <a:ext cx="1080055" cy="2310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Parameters</a:t>
            </a:r>
            <a:endParaRPr lang="en-US" sz="800" dirty="0">
              <a:solidFill>
                <a:schemeClr val="tx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39777"/>
              </p:ext>
            </p:extLst>
          </p:nvPr>
        </p:nvGraphicFramePr>
        <p:xfrm>
          <a:off x="649447" y="2100961"/>
          <a:ext cx="6952054" cy="1470660"/>
        </p:xfrm>
        <a:graphic>
          <a:graphicData uri="http://schemas.openxmlformats.org/drawingml/2006/table">
            <a:tbl>
              <a:tblPr/>
              <a:tblGrid>
                <a:gridCol w="654857"/>
                <a:gridCol w="1018664"/>
                <a:gridCol w="2527050"/>
                <a:gridCol w="2751483"/>
              </a:tblGrid>
              <a:tr h="158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Type</a:t>
                      </a:r>
                      <a:endParaRPr lang="en-US" sz="12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EXTERNALS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externals-testjuin2016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afs</a:t>
                      </a:r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 directory keeping the external libraries</a:t>
                      </a:r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ExtraCMakeOptions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-DCUDA=ON -DUSE_VECGEOM_NAVIGATOR=ON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Additional </a:t>
                      </a:r>
                      <a:r>
                        <a:rPr lang="en-US" sz="800" b="0" i="1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CMake</a:t>
                      </a:r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 configuration options of the form "-Doption1=value1 -Doption2=value2"</a:t>
                      </a:r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Matrix Comb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Combinations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BACKEND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${COMPILER}-CUDA-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VecGeom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-${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gitlabSourceBranch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}-master-${TYPE}</a:t>
                      </a:r>
                      <a:endParaRPr lang="de-DE" sz="800" b="0" i="0" u="none" strike="noStrike" dirty="0" smtClean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VERSION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master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Branch to clone</a:t>
                      </a:r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TYPE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vc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-auto-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nospec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cuda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7674474" y="1449622"/>
            <a:ext cx="1451506" cy="338554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800" dirty="0">
                <a:solidFill>
                  <a:srgbClr val="7F7F7F"/>
                </a:solidFill>
                <a:sym typeface="Zapf Dingbats"/>
              </a:rPr>
              <a:t> </a:t>
            </a:r>
            <a:r>
              <a:rPr lang="en-US" sz="800" dirty="0" smtClean="0">
                <a:solidFill>
                  <a:srgbClr val="7F7F7F"/>
                </a:solidFill>
              </a:rPr>
              <a:t>Execute </a:t>
            </a:r>
            <a:r>
              <a:rPr lang="en-US" sz="800" dirty="0">
                <a:solidFill>
                  <a:srgbClr val="7F7F7F"/>
                </a:solidFill>
              </a:rPr>
              <a:t>concurrent builds if necessary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32835"/>
              </p:ext>
            </p:extLst>
          </p:nvPr>
        </p:nvGraphicFramePr>
        <p:xfrm>
          <a:off x="61275" y="3667042"/>
          <a:ext cx="3420508" cy="762000"/>
        </p:xfrm>
        <a:graphic>
          <a:graphicData uri="http://schemas.openxmlformats.org/drawingml/2006/table">
            <a:tbl>
              <a:tblPr/>
              <a:tblGrid>
                <a:gridCol w="330087"/>
                <a:gridCol w="1250175"/>
                <a:gridCol w="1840246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Source Code Management -&gt; ( Multiple SCMs)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Git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Repository URL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https://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gitlab.cern.ch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GeantV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geant.git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Branches to build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origin/${</a:t>
                      </a:r>
                      <a:r>
                        <a:rPr lang="en-US" sz="8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gitlabSourceBranch</a:t>
                      </a:r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}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Gitlab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 version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8.5,    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dir:geant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48174"/>
              </p:ext>
            </p:extLst>
          </p:nvPr>
        </p:nvGraphicFramePr>
        <p:xfrm>
          <a:off x="7673735" y="2532977"/>
          <a:ext cx="1452245" cy="571500"/>
        </p:xfrm>
        <a:graphic>
          <a:graphicData uri="http://schemas.openxmlformats.org/drawingml/2006/table">
            <a:tbl>
              <a:tblPr/>
              <a:tblGrid>
                <a:gridCol w="539585"/>
                <a:gridCol w="91266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User Defined Axis</a:t>
                      </a:r>
                      <a:endParaRPr lang="en-US" sz="8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COMPILER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Values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gc49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7673735" y="3799612"/>
            <a:ext cx="1451506" cy="707886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7F7F7F"/>
                </a:solidFill>
              </a:rPr>
              <a:t>BUILD ENVIRONMENT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 smtClean="0">
                <a:solidFill>
                  <a:srgbClr val="7F7F7F"/>
                </a:solidFill>
              </a:rPr>
              <a:t>Delete </a:t>
            </a:r>
            <a:r>
              <a:rPr lang="en-US" sz="800" dirty="0">
                <a:solidFill>
                  <a:srgbClr val="7F7F7F"/>
                </a:solidFill>
              </a:rPr>
              <a:t>workspace before build </a:t>
            </a:r>
            <a:r>
              <a:rPr lang="en-US" sz="800" dirty="0" smtClean="0">
                <a:solidFill>
                  <a:srgbClr val="7F7F7F"/>
                </a:solidFill>
              </a:rPr>
              <a:t>starts</a:t>
            </a:r>
            <a:endParaRPr lang="en-US" sz="800" dirty="0">
              <a:solidFill>
                <a:srgbClr val="7F7F7F"/>
              </a:solidFill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Tie parent build to a </a:t>
            </a:r>
            <a:r>
              <a:rPr lang="en-US" sz="800" dirty="0" smtClean="0">
                <a:solidFill>
                  <a:srgbClr val="7F7F7F"/>
                </a:solidFill>
              </a:rPr>
              <a:t>node: </a:t>
            </a:r>
            <a:r>
              <a:rPr lang="en-US" sz="800" b="1" dirty="0" smtClean="0">
                <a:solidFill>
                  <a:srgbClr val="7F7F7F"/>
                </a:solidFill>
              </a:rPr>
              <a:t>master</a:t>
            </a:r>
            <a:endParaRPr lang="en-US" sz="800" b="1" dirty="0">
              <a:solidFill>
                <a:srgbClr val="7F7F7F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3594423" y="5256658"/>
            <a:ext cx="1082839" cy="29022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6600"/>
                </a:solidFill>
              </a:rPr>
              <a:t>Execute Shell</a:t>
            </a:r>
            <a:endParaRPr lang="en-US" sz="800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275" y="5588017"/>
            <a:ext cx="6014189" cy="1200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#!/bin/bash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cd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geant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git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checkout ${VERSION}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ARCH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=$(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uname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-m)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if [[ $BUILDTYPE == "Debug" ]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]  then CORRECTEDBUILDTYPE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dbg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” else CORRECTEDBUILDTYPE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="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opt” fi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export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PYTHIA8_ROOT_DIR=/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afs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cern.ch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sw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lcg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/app/releases/GEANTV-externals/${EXTERNALS}/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MCGenerators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/pythia8/186/${ARCH}-${LABEL}-${COMPILER}-${CORRECTEDBUILDTYPE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mkdir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-p builds &amp;&amp; cd  builds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touch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$WORKSPACE/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controlfile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;   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rm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rf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../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geant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; 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rm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rf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builds</a:t>
            </a:r>
            <a:endParaRPr lang="en-US" sz="800" dirty="0">
              <a:solidFill>
                <a:srgbClr val="FF0000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789143"/>
              </p:ext>
            </p:extLst>
          </p:nvPr>
        </p:nvGraphicFramePr>
        <p:xfrm>
          <a:off x="6243518" y="4700102"/>
          <a:ext cx="2715966" cy="189263"/>
        </p:xfrm>
        <a:graphic>
          <a:graphicData uri="http://schemas.openxmlformats.org/drawingml/2006/table">
            <a:tbl>
              <a:tblPr/>
              <a:tblGrid>
                <a:gridCol w="2715966"/>
              </a:tblGrid>
              <a:tr h="189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Post-build </a:t>
                      </a:r>
                      <a:r>
                        <a:rPr lang="en-US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Actions</a:t>
                      </a:r>
                      <a:endParaRPr lang="en-US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5517764" y="3682819"/>
            <a:ext cx="1979415" cy="707886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7F7F7F"/>
                </a:solidFill>
              </a:rPr>
              <a:t>Prepare an environment for the </a:t>
            </a:r>
            <a:r>
              <a:rPr lang="en-US" sz="800" b="1" dirty="0" smtClean="0">
                <a:solidFill>
                  <a:srgbClr val="7F7F7F"/>
                </a:solidFill>
              </a:rPr>
              <a:t>run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 smtClean="0">
                <a:solidFill>
                  <a:srgbClr val="7F7F7F"/>
                </a:solidFill>
              </a:rPr>
              <a:t>Keep </a:t>
            </a:r>
            <a:r>
              <a:rPr lang="en-US" sz="800" dirty="0">
                <a:solidFill>
                  <a:srgbClr val="7F7F7F"/>
                </a:solidFill>
              </a:rPr>
              <a:t>Jenkins Environment </a:t>
            </a:r>
            <a:r>
              <a:rPr lang="en-US" sz="800" dirty="0" smtClean="0">
                <a:solidFill>
                  <a:srgbClr val="7F7F7F"/>
                </a:solidFill>
              </a:rPr>
              <a:t>Variables</a:t>
            </a: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Keep Jenkins Build </a:t>
            </a:r>
            <a:r>
              <a:rPr lang="en-US" sz="800" dirty="0" smtClean="0">
                <a:solidFill>
                  <a:srgbClr val="7F7F7F"/>
                </a:solidFill>
              </a:rPr>
              <a:t>Variables</a:t>
            </a:r>
          </a:p>
          <a:p>
            <a:pPr marL="171450" indent="-171450">
              <a:buFont typeface="Zapf Dingbats" charset="0"/>
              <a:buChar char="✔"/>
            </a:pPr>
            <a:endParaRPr lang="en-US" sz="800" dirty="0">
              <a:solidFill>
                <a:srgbClr val="7F7F7F"/>
              </a:solidFill>
            </a:endParaRPr>
          </a:p>
          <a:p>
            <a:r>
              <a:rPr lang="en-US" sz="800" b="1" dirty="0">
                <a:solidFill>
                  <a:srgbClr val="7F7F7F"/>
                </a:solidFill>
              </a:rPr>
              <a:t>Properties Content</a:t>
            </a:r>
            <a:r>
              <a:rPr lang="en-US" sz="800" dirty="0">
                <a:solidFill>
                  <a:srgbClr val="7F7F7F"/>
                </a:solidFill>
              </a:rPr>
              <a:t>: MODE</a:t>
            </a:r>
            <a:r>
              <a:rPr lang="en-US" sz="800" dirty="0" smtClean="0">
                <a:solidFill>
                  <a:srgbClr val="7F7F7F"/>
                </a:solidFill>
              </a:rPr>
              <a:t>=</a:t>
            </a:r>
            <a:r>
              <a:rPr lang="en-US" sz="800" dirty="0" err="1" smtClean="0">
                <a:solidFill>
                  <a:srgbClr val="7F7F7F"/>
                </a:solidFill>
              </a:rPr>
              <a:t>contimous</a:t>
            </a:r>
            <a:endParaRPr lang="en-US" sz="800" dirty="0">
              <a:solidFill>
                <a:srgbClr val="7F7F7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275" y="4700313"/>
            <a:ext cx="3085455" cy="707886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7F7F7F"/>
                </a:solidFill>
              </a:rPr>
              <a:t>TRIGER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Build when a change is pushed to </a:t>
            </a:r>
            <a:r>
              <a:rPr lang="en-US" sz="800" dirty="0" err="1">
                <a:solidFill>
                  <a:srgbClr val="7F7F7F"/>
                </a:solidFill>
              </a:rPr>
              <a:t>GitLab</a:t>
            </a:r>
            <a:r>
              <a:rPr lang="en-US" sz="800" dirty="0">
                <a:solidFill>
                  <a:srgbClr val="7F7F7F"/>
                </a:solidFill>
              </a:rPr>
              <a:t>. </a:t>
            </a:r>
            <a:r>
              <a:rPr lang="en-US" sz="800" dirty="0" err="1">
                <a:solidFill>
                  <a:srgbClr val="7F7F7F"/>
                </a:solidFill>
              </a:rPr>
              <a:t>GitLab</a:t>
            </a:r>
            <a:r>
              <a:rPr lang="en-US" sz="800" dirty="0">
                <a:solidFill>
                  <a:srgbClr val="7F7F7F"/>
                </a:solidFill>
              </a:rPr>
              <a:t> CI Service URL: </a:t>
            </a:r>
            <a:r>
              <a:rPr lang="en-US" sz="800" dirty="0">
                <a:solidFill>
                  <a:srgbClr val="7F7F7F"/>
                </a:solidFill>
                <a:hlinkClick r:id="rId4"/>
              </a:rPr>
              <a:t>https://phsft-jenkins.cern.ch/project/GeantV-CUDA-</a:t>
            </a:r>
            <a:r>
              <a:rPr lang="en-US" sz="800" dirty="0" smtClean="0">
                <a:solidFill>
                  <a:srgbClr val="7F7F7F"/>
                </a:solidFill>
                <a:hlinkClick r:id="rId4"/>
              </a:rPr>
              <a:t>gitlab</a:t>
            </a:r>
            <a:endParaRPr lang="en-US" sz="800" dirty="0" smtClean="0">
              <a:solidFill>
                <a:srgbClr val="7F7F7F"/>
              </a:solidFill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Build on Merge Request </a:t>
            </a:r>
            <a:r>
              <a:rPr lang="en-US" sz="800" dirty="0" smtClean="0">
                <a:solidFill>
                  <a:srgbClr val="7F7F7F"/>
                </a:solidFill>
              </a:rPr>
              <a:t>Events</a:t>
            </a: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 Allow all branches to trigger this </a:t>
            </a:r>
            <a:r>
              <a:rPr lang="en-US" sz="800" dirty="0" smtClean="0">
                <a:solidFill>
                  <a:srgbClr val="7F7F7F"/>
                </a:solidFill>
              </a:rPr>
              <a:t>job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962666"/>
              </p:ext>
            </p:extLst>
          </p:nvPr>
        </p:nvGraphicFramePr>
        <p:xfrm>
          <a:off x="7677325" y="3153290"/>
          <a:ext cx="1452245" cy="592778"/>
        </p:xfrm>
        <a:graphic>
          <a:graphicData uri="http://schemas.openxmlformats.org/drawingml/2006/table">
            <a:tbl>
              <a:tblPr/>
              <a:tblGrid>
                <a:gridCol w="539585"/>
                <a:gridCol w="912660"/>
              </a:tblGrid>
              <a:tr h="1457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Slaves - LABEL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Labels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Continous-cuda7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Individual nodes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243518" y="4889365"/>
            <a:ext cx="2715966" cy="1776740"/>
          </a:xfrm>
          <a:prstGeom prst="rect">
            <a:avLst/>
          </a:prstGeom>
          <a:noFill/>
          <a:ln w="31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43519" y="5255567"/>
            <a:ext cx="2715966" cy="461665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7F7F7F"/>
                </a:solidFill>
              </a:rPr>
              <a:t>Console Output (build log) parsing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 smtClean="0">
                <a:solidFill>
                  <a:srgbClr val="7F7F7F"/>
                </a:solidFill>
              </a:rPr>
              <a:t>Mark </a:t>
            </a:r>
            <a:r>
              <a:rPr lang="en-US" sz="800" dirty="0">
                <a:solidFill>
                  <a:srgbClr val="7F7F7F"/>
                </a:solidFill>
              </a:rPr>
              <a:t>build Failed on </a:t>
            </a:r>
            <a:r>
              <a:rPr lang="en-US" sz="800" dirty="0" smtClean="0">
                <a:solidFill>
                  <a:srgbClr val="7F7F7F"/>
                </a:solidFill>
              </a:rPr>
              <a:t>Error</a:t>
            </a:r>
            <a:endParaRPr lang="en-US" sz="800" dirty="0">
              <a:solidFill>
                <a:srgbClr val="7F7F7F"/>
              </a:solidFill>
            </a:endParaRPr>
          </a:p>
          <a:p>
            <a:r>
              <a:rPr lang="en-US" sz="800" b="1" dirty="0" err="1" smtClean="0">
                <a:solidFill>
                  <a:srgbClr val="7F7F7F"/>
                </a:solidFill>
              </a:rPr>
              <a:t>VecGeom</a:t>
            </a:r>
            <a:r>
              <a:rPr lang="en-US" sz="800" b="1" dirty="0" smtClean="0">
                <a:solidFill>
                  <a:srgbClr val="7F7F7F"/>
                </a:solidFill>
              </a:rPr>
              <a:t>/</a:t>
            </a:r>
            <a:r>
              <a:rPr lang="en-US" sz="800" b="1" dirty="0" err="1" smtClean="0">
                <a:solidFill>
                  <a:srgbClr val="7F7F7F"/>
                </a:solidFill>
              </a:rPr>
              <a:t>GentV</a:t>
            </a:r>
            <a:r>
              <a:rPr lang="en-US" sz="800" b="1" dirty="0" smtClean="0">
                <a:solidFill>
                  <a:srgbClr val="7F7F7F"/>
                </a:solidFill>
              </a:rPr>
              <a:t> log parser rules</a:t>
            </a:r>
            <a:endParaRPr lang="en-US" sz="800" dirty="0">
              <a:solidFill>
                <a:srgbClr val="7F7F7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3518" y="5726516"/>
            <a:ext cx="2715966" cy="584776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 err="1" smtClean="0">
                <a:solidFill>
                  <a:srgbClr val="7F7F7F"/>
                </a:solidFill>
              </a:rPr>
              <a:t>Ctest</a:t>
            </a:r>
            <a:r>
              <a:rPr lang="en-US" sz="800" dirty="0" smtClean="0">
                <a:solidFill>
                  <a:srgbClr val="7F7F7F"/>
                </a:solidFill>
              </a:rPr>
              <a:t>-Version N/A (default) </a:t>
            </a:r>
          </a:p>
          <a:p>
            <a:pPr marL="171450" indent="-171450">
              <a:buFontTx/>
              <a:buChar char="-"/>
            </a:pPr>
            <a:r>
              <a:rPr lang="en-US" sz="800" dirty="0" err="1" smtClean="0">
                <a:solidFill>
                  <a:srgbClr val="7F7F7F"/>
                </a:solidFill>
              </a:rPr>
              <a:t>patern</a:t>
            </a:r>
            <a:r>
              <a:rPr lang="en-US" sz="800" dirty="0">
                <a:solidFill>
                  <a:srgbClr val="7F7F7F"/>
                </a:solidFill>
              </a:rPr>
              <a:t>: </a:t>
            </a:r>
            <a:r>
              <a:rPr lang="en-US" sz="800" dirty="0" err="1">
                <a:solidFill>
                  <a:srgbClr val="7F7F7F"/>
                </a:solidFill>
              </a:rPr>
              <a:t>geant</a:t>
            </a:r>
            <a:r>
              <a:rPr lang="en-US" sz="800" dirty="0">
                <a:solidFill>
                  <a:srgbClr val="7F7F7F"/>
                </a:solidFill>
              </a:rPr>
              <a:t>/builds/Testing/**/</a:t>
            </a:r>
            <a:r>
              <a:rPr lang="en-US" sz="800" dirty="0" err="1" smtClean="0">
                <a:solidFill>
                  <a:srgbClr val="7F7F7F"/>
                </a:solidFill>
              </a:rPr>
              <a:t>Test.xml</a:t>
            </a:r>
            <a:endParaRPr lang="en-US" sz="800" dirty="0">
              <a:solidFill>
                <a:srgbClr val="7F7F7F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800" dirty="0" smtClean="0">
                <a:solidFill>
                  <a:srgbClr val="7F7F7F"/>
                </a:solidFill>
              </a:rPr>
              <a:t>Skip if there are no test files</a:t>
            </a:r>
          </a:p>
          <a:p>
            <a:pPr marL="171450" indent="-171450">
              <a:buFontTx/>
              <a:buChar char="-"/>
            </a:pPr>
            <a:r>
              <a:rPr lang="en-US" sz="800" dirty="0" smtClean="0">
                <a:solidFill>
                  <a:srgbClr val="7F7F7F"/>
                </a:solidFill>
              </a:rPr>
              <a:t>Delete temporary </a:t>
            </a:r>
            <a:r>
              <a:rPr lang="en-US" sz="800" dirty="0" err="1" smtClean="0">
                <a:solidFill>
                  <a:srgbClr val="7F7F7F"/>
                </a:solidFill>
              </a:rPr>
              <a:t>Junit</a:t>
            </a:r>
            <a:r>
              <a:rPr lang="en-US" sz="800" dirty="0" smtClean="0">
                <a:solidFill>
                  <a:srgbClr val="7F7F7F"/>
                </a:solidFill>
              </a:rPr>
              <a:t> files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9447" y="3426947"/>
            <a:ext cx="6952054" cy="174364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1275" y="4731587"/>
            <a:ext cx="3099267" cy="676611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274" y="4429042"/>
            <a:ext cx="3420509" cy="1764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"/>
                <a:cs typeface="Calibri"/>
              </a:rPr>
              <a:t>Merge before build, repository: origin, </a:t>
            </a:r>
            <a:r>
              <a:rPr lang="en-US" sz="800" dirty="0">
                <a:solidFill>
                  <a:schemeClr val="tx1"/>
                </a:solidFill>
                <a:cs typeface="Calibri"/>
              </a:rPr>
              <a:t>Branch: ${</a:t>
            </a:r>
            <a:r>
              <a:rPr lang="en-US" sz="800" dirty="0" err="1">
                <a:solidFill>
                  <a:srgbClr val="FF0000"/>
                </a:solidFill>
                <a:cs typeface="Calibri"/>
              </a:rPr>
              <a:t>gitlabTargetBranch</a:t>
            </a:r>
            <a:r>
              <a:rPr lang="en-US" sz="800" dirty="0" smtClean="0">
                <a:solidFill>
                  <a:srgbClr val="FF0000"/>
                </a:solidFill>
                <a:cs typeface="Calibri"/>
              </a:rPr>
              <a:t>} </a:t>
            </a:r>
            <a:r>
              <a:rPr lang="en-US" sz="800" dirty="0" smtClean="0">
                <a:solidFill>
                  <a:schemeClr val="tx1"/>
                </a:solidFill>
                <a:cs typeface="Calibri"/>
              </a:rPr>
              <a:t>(-</a:t>
            </a:r>
            <a:r>
              <a:rPr lang="en-US" sz="800" dirty="0" err="1" smtClean="0">
                <a:solidFill>
                  <a:schemeClr val="tx1"/>
                </a:solidFill>
                <a:cs typeface="Calibri"/>
              </a:rPr>
              <a:t>ff</a:t>
            </a:r>
            <a:r>
              <a:rPr lang="en-US" sz="8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cs typeface="Calibri"/>
              </a:rPr>
              <a:t>) </a:t>
            </a:r>
            <a:endParaRPr lang="en-US" sz="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57360" y="4963141"/>
            <a:ext cx="2715966" cy="215444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</a:rPr>
              <a:t>Scan for compiler warnings: GNU C Compiler 4 (</a:t>
            </a:r>
            <a:r>
              <a:rPr lang="en-US" sz="800" dirty="0" err="1" smtClean="0">
                <a:solidFill>
                  <a:srgbClr val="7F7F7F"/>
                </a:solidFill>
              </a:rPr>
              <a:t>gcc</a:t>
            </a:r>
            <a:r>
              <a:rPr lang="en-US" sz="800" dirty="0" smtClean="0">
                <a:solidFill>
                  <a:srgbClr val="7F7F7F"/>
                </a:solidFill>
              </a:rPr>
              <a:t>)</a:t>
            </a:r>
            <a:endParaRPr lang="en-US" sz="800" dirty="0">
              <a:solidFill>
                <a:srgbClr val="7F7F7F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233302"/>
              </p:ext>
            </p:extLst>
          </p:nvPr>
        </p:nvGraphicFramePr>
        <p:xfrm>
          <a:off x="7691755" y="1873889"/>
          <a:ext cx="1452245" cy="571500"/>
        </p:xfrm>
        <a:graphic>
          <a:graphicData uri="http://schemas.openxmlformats.org/drawingml/2006/table">
            <a:tbl>
              <a:tblPr/>
              <a:tblGrid>
                <a:gridCol w="539585"/>
                <a:gridCol w="91266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User Defined Axis</a:t>
                      </a:r>
                      <a:endParaRPr lang="en-US" sz="8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BUILDTYPE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Values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Debug Release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6243518" y="6342939"/>
            <a:ext cx="2715966" cy="215444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</a:rPr>
              <a:t>Email notification: </a:t>
            </a:r>
            <a:r>
              <a:rPr lang="en-US" sz="800" dirty="0" err="1" smtClean="0">
                <a:solidFill>
                  <a:srgbClr val="7F7F7F"/>
                </a:solidFill>
              </a:rPr>
              <a:t>geant-build@cern.ch</a:t>
            </a:r>
            <a:endParaRPr lang="en-US" sz="800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5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48000"/>
          </a:blip>
          <a:srcRect l="10354" r="631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Nightly jobs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GeantV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jenkins</a:t>
            </a:r>
            <a:r>
              <a:rPr lang="en-US" dirty="0" smtClean="0">
                <a:solidFill>
                  <a:srgbClr val="FF0000"/>
                </a:solidFill>
              </a:rPr>
              <a:t> Jobs that run every night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0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"/>
            <a:r>
              <a:rPr lang="en-US" dirty="0">
                <a:solidFill>
                  <a:srgbClr val="000000"/>
                </a:solidFill>
              </a:rPr>
              <a:t>nightly-</a:t>
            </a:r>
            <a:r>
              <a:rPr lang="en-US" dirty="0" err="1">
                <a:solidFill>
                  <a:srgbClr val="000000"/>
                </a:solidFill>
              </a:rPr>
              <a:t>GeantV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939074"/>
              </p:ext>
            </p:extLst>
          </p:nvPr>
        </p:nvGraphicFramePr>
        <p:xfrm>
          <a:off x="242468" y="2198072"/>
          <a:ext cx="8668894" cy="1520439"/>
        </p:xfrm>
        <a:graphic>
          <a:graphicData uri="http://schemas.openxmlformats.org/drawingml/2006/table">
            <a:tbl>
              <a:tblPr/>
              <a:tblGrid>
                <a:gridCol w="1618627"/>
                <a:gridCol w="5462863"/>
                <a:gridCol w="15874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Parameter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EXTERNALS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externals-testjuin2016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6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afs directory keeping the external libraries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ExtraCMakeOptions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-DUSE_VECGEOM_NAVIGATOR</a:t>
                      </a:r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=ON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Combinations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BACKEND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${COMPILER}-</a:t>
                      </a:r>
                      <a:r>
                        <a:rPr lang="en-US" sz="13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VecGeom</a:t>
                      </a:r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-${TYPE}</a:t>
                      </a:r>
                      <a:endParaRPr lang="en-US" sz="1300" b="0" i="0" u="none" strike="noStrike" dirty="0">
                        <a:solidFill>
                          <a:srgbClr val="333333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VERSION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master</a:t>
                      </a:r>
                      <a:endParaRPr lang="en-US" sz="1300" b="0" i="0" u="none" strike="noStrike" dirty="0">
                        <a:solidFill>
                          <a:srgbClr val="333333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6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branch to clone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TYPE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vc-sse</a:t>
                      </a:r>
                      <a:endParaRPr lang="en-US" sz="1300" b="0" i="0" u="none" strike="noStrike" dirty="0">
                        <a:solidFill>
                          <a:srgbClr val="333333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333333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45866" y="1828740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Multi-configuration project nightly-</a:t>
            </a:r>
            <a:r>
              <a:rPr lang="en-US" b="1" dirty="0" err="1"/>
              <a:t>GeantV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2469" y="4434228"/>
            <a:ext cx="8668894" cy="20313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Comments:</a:t>
            </a:r>
          </a:p>
          <a:p>
            <a:r>
              <a:rPr lang="en-US" b="1" dirty="0" smtClean="0"/>
              <a:t>Upstream</a:t>
            </a:r>
            <a:r>
              <a:rPr lang="en-US" dirty="0" smtClean="0"/>
              <a:t> </a:t>
            </a:r>
            <a:r>
              <a:rPr lang="en-US" b="1" dirty="0" smtClean="0"/>
              <a:t>Projects</a:t>
            </a:r>
            <a:r>
              <a:rPr lang="en-US" dirty="0" smtClean="0"/>
              <a:t>: </a:t>
            </a:r>
            <a:r>
              <a:rPr lang="en-US" dirty="0"/>
              <a:t>nightly-</a:t>
            </a:r>
            <a:r>
              <a:rPr lang="en-US" dirty="0" err="1"/>
              <a:t>VecGeom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Screen Shot 2016-07-29 at 13.35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39" y="2044790"/>
            <a:ext cx="1968500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69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674474" y="0"/>
            <a:ext cx="1469526" cy="4553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28" y="274638"/>
            <a:ext cx="6730446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nightly-</a:t>
            </a:r>
            <a:r>
              <a:rPr lang="en-US" dirty="0" err="1">
                <a:solidFill>
                  <a:srgbClr val="000000"/>
                </a:solidFill>
              </a:rPr>
              <a:t>GeantV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8399646">
            <a:off x="-49109" y="483681"/>
            <a:ext cx="1530546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Jenkins job Configuration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423" y="3922507"/>
            <a:ext cx="1080000" cy="1080000"/>
          </a:xfrm>
          <a:prstGeom prst="rect">
            <a:avLst/>
          </a:prstGeom>
          <a:ln w="12700" cap="sq" cmpd="sng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65" y="4153555"/>
            <a:ext cx="538361" cy="2463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91583" y="5014592"/>
            <a:ext cx="1085680" cy="242066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Multiconfiguration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871" y="4954963"/>
            <a:ext cx="364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Type;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87434" y="57978"/>
            <a:ext cx="1443606" cy="3385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Description:</a:t>
            </a: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3591583" y="3682819"/>
            <a:ext cx="1080055" cy="2310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Parameters</a:t>
            </a:r>
            <a:endParaRPr lang="en-US" sz="800" dirty="0">
              <a:solidFill>
                <a:schemeClr val="tx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4496"/>
              </p:ext>
            </p:extLst>
          </p:nvPr>
        </p:nvGraphicFramePr>
        <p:xfrm>
          <a:off x="649447" y="2006191"/>
          <a:ext cx="6952054" cy="1595120"/>
        </p:xfrm>
        <a:graphic>
          <a:graphicData uri="http://schemas.openxmlformats.org/drawingml/2006/table">
            <a:tbl>
              <a:tblPr/>
              <a:tblGrid>
                <a:gridCol w="654857"/>
                <a:gridCol w="1018664"/>
                <a:gridCol w="2527050"/>
                <a:gridCol w="2751483"/>
              </a:tblGrid>
              <a:tr h="158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Type</a:t>
                      </a:r>
                      <a:endParaRPr lang="en-US" sz="12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EXTERNALS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externals-testjuin2016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afs</a:t>
                      </a:r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 directory keeping the external libraries</a:t>
                      </a:r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ExtraCMakeOptions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-DUSE_VECGEOM_NAVIGATOR=ON 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Additional </a:t>
                      </a:r>
                      <a:r>
                        <a:rPr lang="en-US" sz="800" b="0" i="1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CMake</a:t>
                      </a:r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 configuration options of the form "-Doption1=value1 -Doption2=value2"</a:t>
                      </a:r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Matrix Comb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Combinations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BACKEND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${COMPILER}-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VecGeom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-${TYPE}</a:t>
                      </a:r>
                      <a:endParaRPr lang="de-DE" sz="800" b="0" i="0" u="none" strike="noStrike" dirty="0" smtClean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BUILDTYPE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Release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String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VERSION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master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Branch to clone</a:t>
                      </a:r>
                      <a:endParaRPr lang="en-US" sz="8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TYPE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Vc-sse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7674474" y="1449622"/>
            <a:ext cx="1451506" cy="338554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800" dirty="0">
                <a:solidFill>
                  <a:srgbClr val="7F7F7F"/>
                </a:solidFill>
                <a:sym typeface="Zapf Dingbats"/>
              </a:rPr>
              <a:t> </a:t>
            </a:r>
            <a:r>
              <a:rPr lang="en-US" sz="800" dirty="0" smtClean="0">
                <a:solidFill>
                  <a:srgbClr val="7F7F7F"/>
                </a:solidFill>
              </a:rPr>
              <a:t>Execute </a:t>
            </a:r>
            <a:r>
              <a:rPr lang="en-US" sz="800" dirty="0">
                <a:solidFill>
                  <a:srgbClr val="7F7F7F"/>
                </a:solidFill>
              </a:rPr>
              <a:t>concurrent builds if necessary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539981"/>
              </p:ext>
            </p:extLst>
          </p:nvPr>
        </p:nvGraphicFramePr>
        <p:xfrm>
          <a:off x="61275" y="3971773"/>
          <a:ext cx="3420508" cy="762000"/>
        </p:xfrm>
        <a:graphic>
          <a:graphicData uri="http://schemas.openxmlformats.org/drawingml/2006/table">
            <a:tbl>
              <a:tblPr/>
              <a:tblGrid>
                <a:gridCol w="330087"/>
                <a:gridCol w="1250175"/>
                <a:gridCol w="1840246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Source Code Management -&gt; ( Multiple SCMs)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Git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Repository URL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https://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gitlab.cern.ch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GeantV</a:t>
                      </a:r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geant.git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Branches to build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*/${VERSION}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Local subdirectory for repo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geant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45688"/>
              </p:ext>
            </p:extLst>
          </p:nvPr>
        </p:nvGraphicFramePr>
        <p:xfrm>
          <a:off x="7683115" y="1874195"/>
          <a:ext cx="1452245" cy="526738"/>
        </p:xfrm>
        <a:graphic>
          <a:graphicData uri="http://schemas.openxmlformats.org/drawingml/2006/table">
            <a:tbl>
              <a:tblPr/>
              <a:tblGrid>
                <a:gridCol w="539585"/>
                <a:gridCol w="912660"/>
              </a:tblGrid>
              <a:tr h="1457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Node</a:t>
                      </a:r>
                      <a:endParaRPr lang="en-US" sz="8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Default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buildcoverity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Possible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buildcoverity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15773"/>
              </p:ext>
            </p:extLst>
          </p:nvPr>
        </p:nvGraphicFramePr>
        <p:xfrm>
          <a:off x="7673735" y="2532977"/>
          <a:ext cx="1452245" cy="571500"/>
        </p:xfrm>
        <a:graphic>
          <a:graphicData uri="http://schemas.openxmlformats.org/drawingml/2006/table">
            <a:tbl>
              <a:tblPr/>
              <a:tblGrid>
                <a:gridCol w="539585"/>
                <a:gridCol w="91266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User Defined Axis</a:t>
                      </a:r>
                      <a:endParaRPr lang="en-US" sz="800" b="1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COMPILER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COMPILER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BUILDTYPE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gcc49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7673735" y="3799612"/>
            <a:ext cx="1451506" cy="707886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7F7F7F"/>
                </a:solidFill>
              </a:rPr>
              <a:t>BUILD ENVIRONMENT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 smtClean="0">
                <a:solidFill>
                  <a:srgbClr val="7F7F7F"/>
                </a:solidFill>
              </a:rPr>
              <a:t>Delete </a:t>
            </a:r>
            <a:r>
              <a:rPr lang="en-US" sz="800" dirty="0">
                <a:solidFill>
                  <a:srgbClr val="7F7F7F"/>
                </a:solidFill>
              </a:rPr>
              <a:t>workspace before build </a:t>
            </a:r>
            <a:r>
              <a:rPr lang="en-US" sz="800" dirty="0" smtClean="0">
                <a:solidFill>
                  <a:srgbClr val="7F7F7F"/>
                </a:solidFill>
              </a:rPr>
              <a:t>starts</a:t>
            </a:r>
            <a:endParaRPr lang="en-US" sz="800" dirty="0">
              <a:solidFill>
                <a:srgbClr val="7F7F7F"/>
              </a:solidFill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Tie parent build to a </a:t>
            </a:r>
            <a:r>
              <a:rPr lang="en-US" sz="800" dirty="0" smtClean="0">
                <a:solidFill>
                  <a:srgbClr val="7F7F7F"/>
                </a:solidFill>
              </a:rPr>
              <a:t>node: </a:t>
            </a:r>
            <a:r>
              <a:rPr lang="en-US" sz="800" b="1" dirty="0" smtClean="0">
                <a:solidFill>
                  <a:srgbClr val="7F7F7F"/>
                </a:solidFill>
              </a:rPr>
              <a:t>master</a:t>
            </a:r>
            <a:endParaRPr lang="en-US" sz="800" b="1" dirty="0">
              <a:solidFill>
                <a:srgbClr val="7F7F7F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3594423" y="5256658"/>
            <a:ext cx="1082839" cy="29022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6600"/>
                </a:solidFill>
              </a:rPr>
              <a:t>Execute Shell</a:t>
            </a:r>
            <a:endParaRPr lang="en-US" sz="800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274" y="5588887"/>
            <a:ext cx="6014189" cy="107721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cd </a:t>
            </a:r>
            <a:r>
              <a:rPr lang="en-US" sz="800" dirty="0" err="1">
                <a:solidFill>
                  <a:srgbClr val="FF0000"/>
                </a:solidFill>
              </a:rPr>
              <a:t>geant</a:t>
            </a:r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>
                <a:solidFill>
                  <a:srgbClr val="FF0000"/>
                </a:solidFill>
              </a:rPr>
              <a:t>ARCH=$(</a:t>
            </a:r>
            <a:r>
              <a:rPr lang="en-US" sz="800" dirty="0" err="1">
                <a:solidFill>
                  <a:srgbClr val="FF0000"/>
                </a:solidFill>
              </a:rPr>
              <a:t>uname</a:t>
            </a:r>
            <a:r>
              <a:rPr lang="en-US" sz="800" dirty="0">
                <a:solidFill>
                  <a:srgbClr val="FF0000"/>
                </a:solidFill>
              </a:rPr>
              <a:t> </a:t>
            </a:r>
            <a:r>
              <a:rPr lang="en-US" sz="800" dirty="0" smtClean="0">
                <a:solidFill>
                  <a:srgbClr val="FF0000"/>
                </a:solidFill>
              </a:rPr>
              <a:t>–m)</a:t>
            </a:r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>
                <a:solidFill>
                  <a:srgbClr val="FF0000"/>
                </a:solidFill>
              </a:rPr>
              <a:t>if [[ $BUILDTYPE == "Debug" ]</a:t>
            </a:r>
            <a:r>
              <a:rPr lang="en-US" sz="800" dirty="0" smtClean="0">
                <a:solidFill>
                  <a:srgbClr val="FF0000"/>
                </a:solidFill>
              </a:rPr>
              <a:t>]  then   </a:t>
            </a:r>
            <a:r>
              <a:rPr lang="en-US" sz="800" dirty="0">
                <a:solidFill>
                  <a:srgbClr val="FF0000"/>
                </a:solidFill>
              </a:rPr>
              <a:t>CORRECTEDBUILDTYPE="</a:t>
            </a:r>
            <a:r>
              <a:rPr lang="en-US" sz="800" dirty="0" err="1" smtClean="0">
                <a:solidFill>
                  <a:srgbClr val="FF0000"/>
                </a:solidFill>
              </a:rPr>
              <a:t>dbg</a:t>
            </a:r>
            <a:r>
              <a:rPr lang="en-US" sz="800" dirty="0" smtClean="0">
                <a:solidFill>
                  <a:srgbClr val="FF0000"/>
                </a:solidFill>
              </a:rPr>
              <a:t>”  else  CORRECTEDBUILDTYPE</a:t>
            </a:r>
            <a:r>
              <a:rPr lang="en-US" sz="800" dirty="0">
                <a:solidFill>
                  <a:srgbClr val="FF0000"/>
                </a:solidFill>
              </a:rPr>
              <a:t>="</a:t>
            </a:r>
            <a:r>
              <a:rPr lang="en-US" sz="800" dirty="0" smtClean="0">
                <a:solidFill>
                  <a:srgbClr val="FF0000"/>
                </a:solidFill>
              </a:rPr>
              <a:t>opt” fi</a:t>
            </a:r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>
                <a:solidFill>
                  <a:srgbClr val="FF0000"/>
                </a:solidFill>
              </a:rPr>
              <a:t>export PYTHIA8_DIR=/</a:t>
            </a:r>
            <a:r>
              <a:rPr lang="en-US" sz="800" dirty="0" err="1">
                <a:solidFill>
                  <a:srgbClr val="FF0000"/>
                </a:solidFill>
              </a:rPr>
              <a:t>afs</a:t>
            </a:r>
            <a:r>
              <a:rPr lang="en-US" sz="800" dirty="0">
                <a:solidFill>
                  <a:srgbClr val="FF0000"/>
                </a:solidFill>
              </a:rPr>
              <a:t>/</a:t>
            </a:r>
            <a:r>
              <a:rPr lang="en-US" sz="800" dirty="0" err="1">
                <a:solidFill>
                  <a:srgbClr val="FF0000"/>
                </a:solidFill>
              </a:rPr>
              <a:t>cern.ch</a:t>
            </a:r>
            <a:r>
              <a:rPr lang="en-US" sz="800" dirty="0">
                <a:solidFill>
                  <a:srgbClr val="FF0000"/>
                </a:solidFill>
              </a:rPr>
              <a:t>/</a:t>
            </a:r>
            <a:r>
              <a:rPr lang="en-US" sz="800" dirty="0" err="1">
                <a:solidFill>
                  <a:srgbClr val="FF0000"/>
                </a:solidFill>
              </a:rPr>
              <a:t>sw</a:t>
            </a:r>
            <a:r>
              <a:rPr lang="en-US" sz="800" dirty="0">
                <a:solidFill>
                  <a:srgbClr val="FF0000"/>
                </a:solidFill>
              </a:rPr>
              <a:t>/</a:t>
            </a:r>
            <a:r>
              <a:rPr lang="en-US" sz="800" dirty="0" err="1">
                <a:solidFill>
                  <a:srgbClr val="FF0000"/>
                </a:solidFill>
              </a:rPr>
              <a:t>lcg</a:t>
            </a:r>
            <a:r>
              <a:rPr lang="en-US" sz="800" dirty="0">
                <a:solidFill>
                  <a:srgbClr val="FF0000"/>
                </a:solidFill>
              </a:rPr>
              <a:t>/app/releases/GEANTV-externals/${EXTERNALS}/</a:t>
            </a:r>
            <a:r>
              <a:rPr lang="en-US" sz="800" dirty="0" err="1">
                <a:solidFill>
                  <a:srgbClr val="FF0000"/>
                </a:solidFill>
              </a:rPr>
              <a:t>MCGenerators</a:t>
            </a:r>
            <a:r>
              <a:rPr lang="en-US" sz="800" dirty="0">
                <a:solidFill>
                  <a:srgbClr val="FF0000"/>
                </a:solidFill>
              </a:rPr>
              <a:t>/pythia8/186/${ARCH}-${LABEL}-${COMPILER}-${CORRECTEDBUILDTYPE}</a:t>
            </a:r>
          </a:p>
          <a:p>
            <a:r>
              <a:rPr lang="en-US" sz="800" dirty="0" err="1" smtClean="0">
                <a:solidFill>
                  <a:srgbClr val="FF0000"/>
                </a:solidFill>
              </a:rPr>
              <a:t>mkdir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sz="800" dirty="0">
                <a:solidFill>
                  <a:srgbClr val="FF0000"/>
                </a:solidFill>
              </a:rPr>
              <a:t>-p installation</a:t>
            </a:r>
          </a:p>
          <a:p>
            <a:r>
              <a:rPr lang="en-US" sz="800" dirty="0" err="1">
                <a:solidFill>
                  <a:srgbClr val="FF0000"/>
                </a:solidFill>
              </a:rPr>
              <a:t>mkdir</a:t>
            </a:r>
            <a:r>
              <a:rPr lang="en-US" sz="800" dirty="0">
                <a:solidFill>
                  <a:srgbClr val="FF0000"/>
                </a:solidFill>
              </a:rPr>
              <a:t> -p builds &amp;&amp; cd  </a:t>
            </a:r>
            <a:r>
              <a:rPr lang="en-US" sz="800" dirty="0" smtClean="0">
                <a:solidFill>
                  <a:srgbClr val="FF0000"/>
                </a:solidFill>
              </a:rPr>
              <a:t>builds.</a:t>
            </a:r>
            <a:r>
              <a:rPr lang="en-US" sz="800" dirty="0">
                <a:solidFill>
                  <a:srgbClr val="FF0000"/>
                </a:solidFill>
              </a:rPr>
              <a:t>./</a:t>
            </a:r>
            <a:r>
              <a:rPr lang="en-US" sz="800" dirty="0" err="1">
                <a:solidFill>
                  <a:srgbClr val="FF0000"/>
                </a:solidFill>
              </a:rPr>
              <a:t>jenkins</a:t>
            </a:r>
            <a:r>
              <a:rPr lang="en-US" sz="800" dirty="0">
                <a:solidFill>
                  <a:srgbClr val="FF0000"/>
                </a:solidFill>
              </a:rPr>
              <a:t>/</a:t>
            </a:r>
            <a:r>
              <a:rPr lang="en-US" sz="800" dirty="0" err="1">
                <a:solidFill>
                  <a:srgbClr val="FF0000"/>
                </a:solidFill>
              </a:rPr>
              <a:t>jk</a:t>
            </a:r>
            <a:r>
              <a:rPr lang="en-US" sz="800" dirty="0">
                <a:solidFill>
                  <a:srgbClr val="FF0000"/>
                </a:solidFill>
              </a:rPr>
              <a:t>-all</a:t>
            </a:r>
          </a:p>
          <a:p>
            <a:r>
              <a:rPr lang="en-US" sz="800" dirty="0">
                <a:solidFill>
                  <a:srgbClr val="FF0000"/>
                </a:solidFill>
              </a:rPr>
              <a:t>touch $WORKSPACE/</a:t>
            </a:r>
            <a:r>
              <a:rPr lang="en-US" sz="800" dirty="0" err="1">
                <a:solidFill>
                  <a:srgbClr val="FF0000"/>
                </a:solidFill>
              </a:rPr>
              <a:t>controlfile</a:t>
            </a:r>
            <a:endParaRPr lang="en-US" sz="800" dirty="0">
              <a:solidFill>
                <a:srgbClr val="FF0000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44795"/>
              </p:ext>
            </p:extLst>
          </p:nvPr>
        </p:nvGraphicFramePr>
        <p:xfrm>
          <a:off x="6243518" y="4700102"/>
          <a:ext cx="2715966" cy="189263"/>
        </p:xfrm>
        <a:graphic>
          <a:graphicData uri="http://schemas.openxmlformats.org/drawingml/2006/table">
            <a:tbl>
              <a:tblPr/>
              <a:tblGrid>
                <a:gridCol w="2715966"/>
              </a:tblGrid>
              <a:tr h="189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Post-build </a:t>
                      </a:r>
                      <a:r>
                        <a:rPr lang="en-US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Actions</a:t>
                      </a:r>
                      <a:endParaRPr lang="en-US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5517764" y="3682819"/>
            <a:ext cx="1979415" cy="707886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7F7F7F"/>
                </a:solidFill>
              </a:rPr>
              <a:t>Prepare an environment for the </a:t>
            </a:r>
            <a:r>
              <a:rPr lang="en-US" sz="800" b="1" dirty="0" smtClean="0">
                <a:solidFill>
                  <a:srgbClr val="7F7F7F"/>
                </a:solidFill>
              </a:rPr>
              <a:t>run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 smtClean="0">
                <a:solidFill>
                  <a:srgbClr val="7F7F7F"/>
                </a:solidFill>
              </a:rPr>
              <a:t>Keep </a:t>
            </a:r>
            <a:r>
              <a:rPr lang="en-US" sz="800" dirty="0">
                <a:solidFill>
                  <a:srgbClr val="7F7F7F"/>
                </a:solidFill>
              </a:rPr>
              <a:t>Jenkins Environment </a:t>
            </a:r>
            <a:r>
              <a:rPr lang="en-US" sz="800" dirty="0" smtClean="0">
                <a:solidFill>
                  <a:srgbClr val="7F7F7F"/>
                </a:solidFill>
              </a:rPr>
              <a:t>Variables</a:t>
            </a: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Keep Jenkins Build </a:t>
            </a:r>
            <a:r>
              <a:rPr lang="en-US" sz="800" dirty="0" smtClean="0">
                <a:solidFill>
                  <a:srgbClr val="7F7F7F"/>
                </a:solidFill>
              </a:rPr>
              <a:t>Variables</a:t>
            </a:r>
          </a:p>
          <a:p>
            <a:pPr marL="171450" indent="-171450">
              <a:buFont typeface="Zapf Dingbats" charset="0"/>
              <a:buChar char="✔"/>
            </a:pPr>
            <a:endParaRPr lang="en-US" sz="800" dirty="0">
              <a:solidFill>
                <a:srgbClr val="7F7F7F"/>
              </a:solidFill>
            </a:endParaRPr>
          </a:p>
          <a:p>
            <a:r>
              <a:rPr lang="en-US" sz="800" b="1" dirty="0">
                <a:solidFill>
                  <a:srgbClr val="7F7F7F"/>
                </a:solidFill>
              </a:rPr>
              <a:t>Properties Content</a:t>
            </a:r>
            <a:r>
              <a:rPr lang="en-US" sz="800" dirty="0">
                <a:solidFill>
                  <a:srgbClr val="7F7F7F"/>
                </a:solidFill>
              </a:rPr>
              <a:t>: MODE</a:t>
            </a:r>
            <a:r>
              <a:rPr lang="en-US" sz="800" dirty="0" smtClean="0">
                <a:solidFill>
                  <a:srgbClr val="7F7F7F"/>
                </a:solidFill>
              </a:rPr>
              <a:t>=nightly</a:t>
            </a:r>
            <a:endParaRPr lang="en-US" sz="800" dirty="0">
              <a:solidFill>
                <a:srgbClr val="7F7F7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275" y="4838994"/>
            <a:ext cx="3085455" cy="461665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7F7F7F"/>
                </a:solidFill>
              </a:rPr>
              <a:t>TRIGER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Build after other projects are </a:t>
            </a:r>
            <a:r>
              <a:rPr lang="en-US" sz="800" dirty="0" smtClean="0">
                <a:solidFill>
                  <a:srgbClr val="7F7F7F"/>
                </a:solidFill>
              </a:rPr>
              <a:t>built</a:t>
            </a:r>
          </a:p>
          <a:p>
            <a:pPr marL="628650" lvl="1" indent="-171450">
              <a:buFont typeface="Zapf Dingbats" charset="0"/>
              <a:buChar char="✔"/>
            </a:pPr>
            <a:r>
              <a:rPr lang="en-US" sz="800" dirty="0" smtClean="0">
                <a:solidFill>
                  <a:srgbClr val="7F7F7F"/>
                </a:solidFill>
              </a:rPr>
              <a:t>Project </a:t>
            </a:r>
            <a:r>
              <a:rPr lang="en-US" sz="800" dirty="0">
                <a:solidFill>
                  <a:srgbClr val="7F7F7F"/>
                </a:solidFill>
              </a:rPr>
              <a:t>to watch: nightly-</a:t>
            </a:r>
            <a:r>
              <a:rPr lang="en-US" sz="800" dirty="0" err="1">
                <a:solidFill>
                  <a:srgbClr val="7F7F7F"/>
                </a:solidFill>
              </a:rPr>
              <a:t>VecGeom</a:t>
            </a:r>
            <a:endParaRPr lang="en-US" sz="800" dirty="0" smtClean="0">
              <a:solidFill>
                <a:srgbClr val="7F7F7F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298356"/>
              </p:ext>
            </p:extLst>
          </p:nvPr>
        </p:nvGraphicFramePr>
        <p:xfrm>
          <a:off x="7677325" y="3153290"/>
          <a:ext cx="1452245" cy="592778"/>
        </p:xfrm>
        <a:graphic>
          <a:graphicData uri="http://schemas.openxmlformats.org/drawingml/2006/table">
            <a:tbl>
              <a:tblPr/>
              <a:tblGrid>
                <a:gridCol w="539585"/>
                <a:gridCol w="912660"/>
              </a:tblGrid>
              <a:tr h="1457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Slaves - LABEL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Labels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cc7, slc6</a:t>
                      </a:r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Individual nodes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243518" y="4889365"/>
            <a:ext cx="2715966" cy="1776740"/>
          </a:xfrm>
          <a:prstGeom prst="rect">
            <a:avLst/>
          </a:prstGeom>
          <a:noFill/>
          <a:ln w="3175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43519" y="4989340"/>
            <a:ext cx="2715966" cy="584776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7F7F7F"/>
                </a:solidFill>
              </a:rPr>
              <a:t>Console Output (build log) parsing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 smtClean="0">
                <a:solidFill>
                  <a:srgbClr val="7F7F7F"/>
                </a:solidFill>
              </a:rPr>
              <a:t>Mark </a:t>
            </a:r>
            <a:r>
              <a:rPr lang="en-US" sz="800" dirty="0">
                <a:solidFill>
                  <a:srgbClr val="7F7F7F"/>
                </a:solidFill>
              </a:rPr>
              <a:t>build Unstable on Warning</a:t>
            </a:r>
            <a:endParaRPr lang="en-US" sz="800" dirty="0" smtClean="0">
              <a:solidFill>
                <a:srgbClr val="7F7F7F"/>
              </a:solidFill>
            </a:endParaRPr>
          </a:p>
          <a:p>
            <a:pPr marL="171450" indent="-171450">
              <a:buFont typeface="Zapf Dingbats" charset="0"/>
              <a:buChar char="✔"/>
            </a:pPr>
            <a:r>
              <a:rPr lang="en-US" sz="800" dirty="0">
                <a:solidFill>
                  <a:srgbClr val="7F7F7F"/>
                </a:solidFill>
              </a:rPr>
              <a:t>Mark build Failed on </a:t>
            </a:r>
            <a:r>
              <a:rPr lang="en-US" sz="800" dirty="0" smtClean="0">
                <a:solidFill>
                  <a:srgbClr val="7F7F7F"/>
                </a:solidFill>
              </a:rPr>
              <a:t>Error</a:t>
            </a:r>
            <a:endParaRPr lang="en-US" sz="800" dirty="0">
              <a:solidFill>
                <a:srgbClr val="7F7F7F"/>
              </a:solidFill>
            </a:endParaRPr>
          </a:p>
          <a:p>
            <a:r>
              <a:rPr lang="en-US" sz="800" b="1" dirty="0" smtClean="0">
                <a:solidFill>
                  <a:srgbClr val="7F7F7F"/>
                </a:solidFill>
              </a:rPr>
              <a:t>Default log parser rules</a:t>
            </a:r>
            <a:endParaRPr lang="en-US" sz="800" dirty="0">
              <a:solidFill>
                <a:srgbClr val="7F7F7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3518" y="5726516"/>
            <a:ext cx="2715966" cy="830997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 err="1" smtClean="0">
                <a:solidFill>
                  <a:srgbClr val="7F7F7F"/>
                </a:solidFill>
              </a:rPr>
              <a:t>Coverity</a:t>
            </a:r>
            <a:r>
              <a:rPr lang="en-US" sz="800" b="1" dirty="0" smtClean="0">
                <a:solidFill>
                  <a:srgbClr val="7F7F7F"/>
                </a:solidFill>
              </a:rPr>
              <a:t> (Check configuration, Streams</a:t>
            </a:r>
            <a:r>
              <a:rPr lang="en-US" sz="800" b="1" dirty="0">
                <a:solidFill>
                  <a:srgbClr val="7F7F7F"/>
                </a:solidFill>
                <a:sym typeface="Wingdings"/>
              </a:rPr>
              <a:t>)</a:t>
            </a:r>
            <a:endParaRPr lang="en-US" sz="800" b="1" dirty="0" smtClean="0">
              <a:solidFill>
                <a:srgbClr val="7F7F7F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US" sz="800" b="1" dirty="0" err="1">
                <a:solidFill>
                  <a:srgbClr val="7F7F7F"/>
                </a:solidFill>
              </a:rPr>
              <a:t>Coverity</a:t>
            </a:r>
            <a:r>
              <a:rPr lang="en-US" sz="800" b="1" dirty="0">
                <a:solidFill>
                  <a:srgbClr val="7F7F7F"/>
                </a:solidFill>
              </a:rPr>
              <a:t> </a:t>
            </a:r>
            <a:r>
              <a:rPr lang="en-US" sz="800" b="1" dirty="0" smtClean="0">
                <a:solidFill>
                  <a:srgbClr val="7F7F7F"/>
                </a:solidFill>
              </a:rPr>
              <a:t>Connect instance: lcgapp10</a:t>
            </a:r>
          </a:p>
          <a:p>
            <a:r>
              <a:rPr lang="en-US" sz="800" b="1" dirty="0" smtClean="0">
                <a:solidFill>
                  <a:srgbClr val="7F7F7F"/>
                </a:solidFill>
              </a:rPr>
              <a:t>Project: </a:t>
            </a:r>
            <a:r>
              <a:rPr lang="en-US" sz="800" b="1" dirty="0" err="1" smtClean="0">
                <a:solidFill>
                  <a:srgbClr val="7F7F7F"/>
                </a:solidFill>
              </a:rPr>
              <a:t>GeantV</a:t>
            </a:r>
            <a:endParaRPr lang="en-US" sz="800" b="1" dirty="0" smtClean="0">
              <a:solidFill>
                <a:srgbClr val="7F7F7F"/>
              </a:solidFill>
            </a:endParaRPr>
          </a:p>
          <a:p>
            <a:r>
              <a:rPr lang="en-US" sz="800" b="1" dirty="0" smtClean="0">
                <a:solidFill>
                  <a:srgbClr val="7F7F7F"/>
                </a:solidFill>
              </a:rPr>
              <a:t>Language: CXX</a:t>
            </a:r>
          </a:p>
          <a:p>
            <a:endParaRPr lang="en-US" sz="800" b="1" dirty="0">
              <a:solidFill>
                <a:srgbClr val="7F7F7F"/>
              </a:solidFill>
            </a:endParaRPr>
          </a:p>
          <a:p>
            <a:r>
              <a:rPr lang="en-US" sz="800" dirty="0">
                <a:solidFill>
                  <a:srgbClr val="7F7F7F"/>
                </a:solidFill>
              </a:rPr>
              <a:t>Perform </a:t>
            </a:r>
            <a:r>
              <a:rPr lang="en-US" sz="800" dirty="0" err="1">
                <a:solidFill>
                  <a:srgbClr val="7F7F7F"/>
                </a:solidFill>
              </a:rPr>
              <a:t>Coverity</a:t>
            </a:r>
            <a:r>
              <a:rPr lang="en-US" sz="800" dirty="0">
                <a:solidFill>
                  <a:srgbClr val="7F7F7F"/>
                </a:solidFill>
              </a:rPr>
              <a:t> build, analysis and commit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447" y="3426947"/>
            <a:ext cx="6952054" cy="174364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8924" y="3387807"/>
            <a:ext cx="558198" cy="378550"/>
          </a:xfrm>
          <a:custGeom>
            <a:avLst/>
            <a:gdLst>
              <a:gd name="connsiteX0" fmla="*/ 487034 w 558198"/>
              <a:gd name="connsiteY0" fmla="*/ 132204 h 378550"/>
              <a:gd name="connsiteX1" fmla="*/ 21725 w 558198"/>
              <a:gd name="connsiteY1" fmla="*/ 6294 h 378550"/>
              <a:gd name="connsiteX2" fmla="*/ 125735 w 558198"/>
              <a:gd name="connsiteY2" fmla="*/ 307384 h 378550"/>
              <a:gd name="connsiteX3" fmla="*/ 558198 w 558198"/>
              <a:gd name="connsiteY3" fmla="*/ 378550 h 3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198" h="378550">
                <a:moveTo>
                  <a:pt x="487034" y="132204"/>
                </a:moveTo>
                <a:cubicBezTo>
                  <a:pt x="284487" y="54650"/>
                  <a:pt x="81941" y="-22903"/>
                  <a:pt x="21725" y="6294"/>
                </a:cubicBezTo>
                <a:cubicBezTo>
                  <a:pt x="-38491" y="35491"/>
                  <a:pt x="36323" y="245341"/>
                  <a:pt x="125735" y="307384"/>
                </a:cubicBezTo>
                <a:cubicBezTo>
                  <a:pt x="215147" y="369427"/>
                  <a:pt x="558198" y="378550"/>
                  <a:pt x="558198" y="378550"/>
                </a:cubicBez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2726" y="3614946"/>
            <a:ext cx="2835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This parameter indicates the name of </a:t>
            </a:r>
            <a:r>
              <a:rPr lang="en-US" sz="800" dirty="0" err="1" smtClean="0">
                <a:solidFill>
                  <a:schemeClr val="accent3">
                    <a:lumMod val="75000"/>
                  </a:schemeClr>
                </a:solidFill>
              </a:rPr>
              <a:t>VecGeom</a:t>
            </a:r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 subdirectory in AFS where </a:t>
            </a:r>
            <a:r>
              <a:rPr lang="en-US" sz="800" dirty="0" err="1" smtClean="0">
                <a:solidFill>
                  <a:schemeClr val="accent3">
                    <a:lumMod val="75000"/>
                  </a:schemeClr>
                </a:solidFill>
              </a:rPr>
              <a:t>VecGeom</a:t>
            </a:r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 files for this type are located </a:t>
            </a: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463" y="4858408"/>
            <a:ext cx="3099267" cy="446750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46512" y="5354873"/>
            <a:ext cx="28350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This job is triggered when 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nightly-</a:t>
            </a:r>
            <a:r>
              <a:rPr lang="en-US" sz="800" dirty="0" err="1" smtClean="0">
                <a:solidFill>
                  <a:schemeClr val="accent3">
                    <a:lumMod val="75000"/>
                  </a:schemeClr>
                </a:solidFill>
              </a:rPr>
              <a:t>VecGeom</a:t>
            </a:r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s finished</a:t>
            </a: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1513" y="5263989"/>
            <a:ext cx="252526" cy="191177"/>
          </a:xfrm>
          <a:custGeom>
            <a:avLst/>
            <a:gdLst>
              <a:gd name="connsiteX0" fmla="*/ 4355 w 252526"/>
              <a:gd name="connsiteY0" fmla="*/ 0 h 191177"/>
              <a:gd name="connsiteX1" fmla="*/ 33552 w 252526"/>
              <a:gd name="connsiteY1" fmla="*/ 167869 h 191177"/>
              <a:gd name="connsiteX2" fmla="*/ 252526 w 252526"/>
              <a:gd name="connsiteY2" fmla="*/ 189765 h 19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26" h="191177">
                <a:moveTo>
                  <a:pt x="4355" y="0"/>
                </a:moveTo>
                <a:cubicBezTo>
                  <a:pt x="-1728" y="68121"/>
                  <a:pt x="-7810" y="136242"/>
                  <a:pt x="33552" y="167869"/>
                </a:cubicBezTo>
                <a:cubicBezTo>
                  <a:pt x="74914" y="199497"/>
                  <a:pt x="252526" y="189765"/>
                  <a:pt x="252526" y="189765"/>
                </a:cubicBezTo>
              </a:path>
            </a:pathLst>
          </a:custGeom>
          <a:ln>
            <a:solidFill>
              <a:srgbClr val="C3D69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673735" y="468067"/>
            <a:ext cx="1451506" cy="338554"/>
          </a:xfrm>
          <a:prstGeom prst="rect">
            <a:avLst/>
          </a:prstGeom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800" dirty="0">
                <a:solidFill>
                  <a:srgbClr val="7F7F7F"/>
                </a:solidFill>
                <a:sym typeface="Zapf Dingbats"/>
              </a:rPr>
              <a:t> </a:t>
            </a:r>
            <a:r>
              <a:rPr lang="en-US" sz="800" dirty="0" smtClean="0">
                <a:solidFill>
                  <a:srgbClr val="7F7F7F"/>
                </a:solidFill>
                <a:sym typeface="Zapf Dingbats"/>
              </a:rPr>
              <a:t>Discard old builds, Log Rotation, 14c days</a:t>
            </a:r>
            <a:endParaRPr lang="en-US" sz="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5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35" grpId="0" animBg="1"/>
      <p:bldP spid="37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78" y="-74084"/>
            <a:ext cx="9242778" cy="693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1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8-03 at 16.2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" y="2510273"/>
            <a:ext cx="2730500" cy="360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&amp; </a:t>
            </a:r>
            <a:r>
              <a:rPr lang="en-US" dirty="0" err="1" smtClean="0"/>
              <a:t>Gitlab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937" y="3270162"/>
            <a:ext cx="1085293" cy="1085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39" y="3501210"/>
            <a:ext cx="538361" cy="2463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9772" y="1420162"/>
            <a:ext cx="1734569" cy="869554"/>
            <a:chOff x="199772" y="1420162"/>
            <a:chExt cx="1734569" cy="8695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77" y="1769215"/>
              <a:ext cx="774700" cy="5205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199772" y="1420162"/>
              <a:ext cx="173456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https://</a:t>
              </a:r>
              <a:r>
                <a:rPr lang="en-US" sz="1400" dirty="0" err="1">
                  <a:solidFill>
                    <a:srgbClr val="FF0000"/>
                  </a:solidFill>
                </a:rPr>
                <a:t>gitlab.cern.ch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4873" y="1497568"/>
            <a:ext cx="3100527" cy="2857887"/>
            <a:chOff x="734873" y="1497568"/>
            <a:chExt cx="3100527" cy="2857887"/>
          </a:xfrm>
        </p:grpSpPr>
        <p:pic>
          <p:nvPicPr>
            <p:cNvPr id="12" name="Picture 11" descr="Screen Shot 2016-08-03 at 16.31.29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1497568"/>
              <a:ext cx="1473200" cy="10287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734873" y="3938222"/>
              <a:ext cx="1426939" cy="4172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6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26138" y="2011918"/>
              <a:ext cx="456621" cy="2118935"/>
            </a:xfrm>
            <a:custGeom>
              <a:avLst/>
              <a:gdLst>
                <a:gd name="connsiteX0" fmla="*/ 0 w 456621"/>
                <a:gd name="connsiteY0" fmla="*/ 2118935 h 2118935"/>
                <a:gd name="connsiteX1" fmla="*/ 271119 w 456621"/>
                <a:gd name="connsiteY1" fmla="*/ 1640926 h 2118935"/>
                <a:gd name="connsiteX2" fmla="*/ 64213 w 456621"/>
                <a:gd name="connsiteY2" fmla="*/ 428067 h 2118935"/>
                <a:gd name="connsiteX3" fmla="*/ 456621 w 456621"/>
                <a:gd name="connsiteY3" fmla="*/ 0 h 211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621" h="2118935">
                  <a:moveTo>
                    <a:pt x="0" y="2118935"/>
                  </a:moveTo>
                  <a:cubicBezTo>
                    <a:pt x="130208" y="2020836"/>
                    <a:pt x="260417" y="1922737"/>
                    <a:pt x="271119" y="1640926"/>
                  </a:cubicBezTo>
                  <a:cubicBezTo>
                    <a:pt x="281821" y="1359115"/>
                    <a:pt x="33296" y="701555"/>
                    <a:pt x="64213" y="428067"/>
                  </a:cubicBezTo>
                  <a:cubicBezTo>
                    <a:pt x="95130" y="154579"/>
                    <a:pt x="391220" y="70156"/>
                    <a:pt x="456621" y="0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34390" y="1311933"/>
            <a:ext cx="2160943" cy="5360257"/>
            <a:chOff x="2834390" y="1311933"/>
            <a:chExt cx="2160943" cy="5360257"/>
          </a:xfrm>
        </p:grpSpPr>
        <p:grpSp>
          <p:nvGrpSpPr>
            <p:cNvPr id="16" name="Group 15"/>
            <p:cNvGrpSpPr/>
            <p:nvPr/>
          </p:nvGrpSpPr>
          <p:grpSpPr>
            <a:xfrm>
              <a:off x="3505200" y="1769215"/>
              <a:ext cx="1490133" cy="4902975"/>
              <a:chOff x="3505200" y="1769215"/>
              <a:chExt cx="1490133" cy="4902975"/>
            </a:xfrm>
          </p:grpSpPr>
          <p:pic>
            <p:nvPicPr>
              <p:cNvPr id="13" name="Picture 12" descr="Screen Shot 2016-08-03 at 16.34.26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5200" y="1769215"/>
                <a:ext cx="1490133" cy="479275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831638" y="6210525"/>
                <a:ext cx="4036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…</a:t>
                </a:r>
                <a:endParaRPr lang="en-US" sz="2400" b="1" dirty="0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834390" y="1311933"/>
              <a:ext cx="1257832" cy="578956"/>
            </a:xfrm>
            <a:custGeom>
              <a:avLst/>
              <a:gdLst>
                <a:gd name="connsiteX0" fmla="*/ 1943 w 1257832"/>
                <a:gd name="connsiteY0" fmla="*/ 578956 h 578956"/>
                <a:gd name="connsiteX1" fmla="*/ 199499 w 1257832"/>
                <a:gd name="connsiteY1" fmla="*/ 400 h 578956"/>
                <a:gd name="connsiteX2" fmla="*/ 1257832 w 1257832"/>
                <a:gd name="connsiteY2" fmla="*/ 480178 h 57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7832" h="578956">
                  <a:moveTo>
                    <a:pt x="1943" y="578956"/>
                  </a:moveTo>
                  <a:cubicBezTo>
                    <a:pt x="-3937" y="297909"/>
                    <a:pt x="-9816" y="16863"/>
                    <a:pt x="199499" y="400"/>
                  </a:cubicBezTo>
                  <a:cubicBezTo>
                    <a:pt x="408814" y="-16063"/>
                    <a:pt x="1257832" y="480178"/>
                    <a:pt x="1257832" y="480178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58398" y="1738908"/>
            <a:ext cx="28288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Jenkins will download the source code of the software from </a:t>
            </a:r>
            <a:r>
              <a:rPr lang="en-US" dirty="0" err="1" smtClean="0"/>
              <a:t>Gitlab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GeantV</a:t>
            </a:r>
            <a:r>
              <a:rPr lang="en-US" dirty="0" smtClean="0"/>
              <a:t>/</a:t>
            </a:r>
            <a:r>
              <a:rPr lang="en-US" dirty="0" err="1" smtClean="0"/>
              <a:t>geant</a:t>
            </a:r>
            <a:r>
              <a:rPr lang="en-US" dirty="0" smtClean="0"/>
              <a:t>) to a local directory in order to configure make-files and compile the code.</a:t>
            </a:r>
          </a:p>
          <a:p>
            <a:r>
              <a:rPr lang="en-US" dirty="0" smtClean="0"/>
              <a:t>The location is specified </a:t>
            </a:r>
          </a:p>
          <a:p>
            <a:r>
              <a:rPr lang="en-US" dirty="0"/>
              <a:t>i</a:t>
            </a:r>
            <a:r>
              <a:rPr lang="en-US" dirty="0" smtClean="0"/>
              <a:t>n the configuration of</a:t>
            </a:r>
          </a:p>
          <a:p>
            <a:r>
              <a:rPr lang="en-US" dirty="0" smtClean="0"/>
              <a:t>the job/project.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74161" y="4456198"/>
            <a:ext cx="31368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During the configuration 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cmake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phase, Jenkins will execute the scripts located in the sub-directory “Jenkins”.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It is not automatic but the user define the instruction during the definition of the Jenkins job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716160" y="1339769"/>
            <a:ext cx="5055202" cy="1870820"/>
            <a:chOff x="3716160" y="1339769"/>
            <a:chExt cx="5055202" cy="1870820"/>
          </a:xfrm>
        </p:grpSpPr>
        <p:sp>
          <p:nvSpPr>
            <p:cNvPr id="17" name="Oval 16"/>
            <p:cNvSpPr/>
            <p:nvPr/>
          </p:nvSpPr>
          <p:spPr>
            <a:xfrm>
              <a:off x="3716160" y="1769216"/>
              <a:ext cx="898237" cy="26264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6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53837" y="1339769"/>
              <a:ext cx="4117525" cy="1870820"/>
            </a:xfrm>
            <a:custGeom>
              <a:avLst/>
              <a:gdLst>
                <a:gd name="connsiteX0" fmla="*/ 3699405 w 4117525"/>
                <a:gd name="connsiteY0" fmla="*/ 1870820 h 1870820"/>
                <a:gd name="connsiteX1" fmla="*/ 4117462 w 4117525"/>
                <a:gd name="connsiteY1" fmla="*/ 892655 h 1870820"/>
                <a:gd name="connsiteX2" fmla="*/ 3723069 w 4117525"/>
                <a:gd name="connsiteY2" fmla="*/ 56482 h 1870820"/>
                <a:gd name="connsiteX3" fmla="*/ 2808077 w 4117525"/>
                <a:gd name="connsiteY3" fmla="*/ 127478 h 1870820"/>
                <a:gd name="connsiteX4" fmla="*/ 0 w 4117525"/>
                <a:gd name="connsiteY4" fmla="*/ 545565 h 187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7525" h="1870820">
                  <a:moveTo>
                    <a:pt x="3699405" y="1870820"/>
                  </a:moveTo>
                  <a:cubicBezTo>
                    <a:pt x="3906461" y="1532932"/>
                    <a:pt x="4113518" y="1195045"/>
                    <a:pt x="4117462" y="892655"/>
                  </a:cubicBezTo>
                  <a:cubicBezTo>
                    <a:pt x="4121406" y="590265"/>
                    <a:pt x="3941300" y="184011"/>
                    <a:pt x="3723069" y="56482"/>
                  </a:cubicBezTo>
                  <a:cubicBezTo>
                    <a:pt x="3504838" y="-71048"/>
                    <a:pt x="3428588" y="45964"/>
                    <a:pt x="2808077" y="127478"/>
                  </a:cubicBezTo>
                  <a:cubicBezTo>
                    <a:pt x="2187566" y="208992"/>
                    <a:pt x="0" y="545565"/>
                    <a:pt x="0" y="545565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63943" y="4401741"/>
            <a:ext cx="5433980" cy="2109848"/>
            <a:chOff x="3563943" y="4401741"/>
            <a:chExt cx="5433980" cy="2109848"/>
          </a:xfrm>
        </p:grpSpPr>
        <p:sp>
          <p:nvSpPr>
            <p:cNvPr id="20" name="Oval 19"/>
            <p:cNvSpPr/>
            <p:nvPr/>
          </p:nvSpPr>
          <p:spPr>
            <a:xfrm>
              <a:off x="3563943" y="6001528"/>
              <a:ext cx="898237" cy="262642"/>
            </a:xfrm>
            <a:prstGeom prst="ellipse">
              <a:avLst/>
            </a:prstGeom>
            <a:solidFill>
              <a:srgbClr val="C0504D">
                <a:alpha val="2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369874" y="4401741"/>
              <a:ext cx="4628049" cy="2109848"/>
            </a:xfrm>
            <a:custGeom>
              <a:avLst/>
              <a:gdLst>
                <a:gd name="connsiteX0" fmla="*/ 3936041 w 4628049"/>
                <a:gd name="connsiteY0" fmla="*/ 0 h 2109848"/>
                <a:gd name="connsiteX1" fmla="*/ 4622285 w 4628049"/>
                <a:gd name="connsiteY1" fmla="*/ 1120157 h 2109848"/>
                <a:gd name="connsiteX2" fmla="*/ 4212116 w 4628049"/>
                <a:gd name="connsiteY2" fmla="*/ 1853780 h 2109848"/>
                <a:gd name="connsiteX3" fmla="*/ 3312900 w 4628049"/>
                <a:gd name="connsiteY3" fmla="*/ 2098322 h 2109848"/>
                <a:gd name="connsiteX4" fmla="*/ 741458 w 4628049"/>
                <a:gd name="connsiteY4" fmla="*/ 2043103 h 2109848"/>
                <a:gd name="connsiteX5" fmla="*/ 0 w 4628049"/>
                <a:gd name="connsiteY5" fmla="*/ 1806450 h 210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8049" h="2109848">
                  <a:moveTo>
                    <a:pt x="3936041" y="0"/>
                  </a:moveTo>
                  <a:cubicBezTo>
                    <a:pt x="4256157" y="405597"/>
                    <a:pt x="4576273" y="811194"/>
                    <a:pt x="4622285" y="1120157"/>
                  </a:cubicBezTo>
                  <a:cubicBezTo>
                    <a:pt x="4668298" y="1429120"/>
                    <a:pt x="4430347" y="1690753"/>
                    <a:pt x="4212116" y="1853780"/>
                  </a:cubicBezTo>
                  <a:cubicBezTo>
                    <a:pt x="3993885" y="2016807"/>
                    <a:pt x="3891343" y="2066768"/>
                    <a:pt x="3312900" y="2098322"/>
                  </a:cubicBezTo>
                  <a:cubicBezTo>
                    <a:pt x="2734457" y="2129876"/>
                    <a:pt x="1293608" y="2091748"/>
                    <a:pt x="741458" y="2043103"/>
                  </a:cubicBezTo>
                  <a:cubicBezTo>
                    <a:pt x="189308" y="1994458"/>
                    <a:pt x="0" y="1806450"/>
                    <a:pt x="0" y="1806450"/>
                  </a:cubicBezTo>
                </a:path>
              </a:pathLst>
            </a:custGeom>
            <a:ln>
              <a:solidFill>
                <a:schemeClr val="accent2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077704" y="6377302"/>
            <a:ext cx="92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Jk-all.sh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8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There is lot of work done in order to configure the environment of interaction between Jenkins, </a:t>
            </a:r>
            <a:r>
              <a:rPr lang="en-US" dirty="0" err="1" smtClean="0"/>
              <a:t>Gitlab</a:t>
            </a:r>
            <a:r>
              <a:rPr lang="en-US" dirty="0"/>
              <a:t> </a:t>
            </a:r>
            <a:r>
              <a:rPr lang="en-US" dirty="0" smtClean="0"/>
              <a:t>and CDASH. Some documentation is available and also the scripts accessible in </a:t>
            </a:r>
            <a:r>
              <a:rPr lang="en-US" dirty="0" err="1" smtClean="0"/>
              <a:t>gitlab</a:t>
            </a:r>
            <a:r>
              <a:rPr lang="en-US" dirty="0" smtClean="0"/>
              <a:t>. This document is aiming to help new users in using the existing Jenkins environment for </a:t>
            </a:r>
            <a:r>
              <a:rPr lang="en-US" dirty="0" err="1" smtClean="0"/>
              <a:t>GeantV</a:t>
            </a:r>
            <a:r>
              <a:rPr lang="en-US" dirty="0" smtClean="0"/>
              <a:t> and </a:t>
            </a:r>
            <a:r>
              <a:rPr lang="en-US" dirty="0" err="1" smtClean="0"/>
              <a:t>VecGeom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far as the externals is concerning … it is still an issue to be discussed. The branch that was created by Patricia needs to be updated/rebased and tested regularly in order to make sure that it is always possible to compile a new version.</a:t>
            </a:r>
          </a:p>
          <a:p>
            <a:r>
              <a:rPr lang="en-US" dirty="0" smtClean="0"/>
              <a:t>There should be done a few changes in the naming convention in order to identify the equivalent job in </a:t>
            </a:r>
            <a:r>
              <a:rPr lang="en-US" dirty="0" err="1" smtClean="0"/>
              <a:t>jenkins</a:t>
            </a:r>
            <a:r>
              <a:rPr lang="en-US" dirty="0" smtClean="0"/>
              <a:t> from any entry in CDASH – (Although most of the work is already done).</a:t>
            </a:r>
          </a:p>
          <a:p>
            <a:r>
              <a:rPr lang="en-US" dirty="0" smtClean="0"/>
              <a:t>In order to identify a problem, it is most often needed to login to the physical node where the job is executed and perform manual operations (username: </a:t>
            </a:r>
            <a:r>
              <a:rPr lang="en-US" dirty="0" err="1" smtClean="0"/>
              <a:t>sftnight</a:t>
            </a:r>
            <a:r>
              <a:rPr lang="en-US" dirty="0" smtClean="0"/>
              <a:t>, password…). The physical node is indicated in the log file of each job through Jenkins.</a:t>
            </a:r>
          </a:p>
          <a:p>
            <a:r>
              <a:rPr lang="en-US" dirty="0" smtClean="0"/>
              <a:t>There is also a pending request to make available a node for performance tests for </a:t>
            </a:r>
            <a:r>
              <a:rPr lang="en-US" dirty="0" err="1" smtClean="0"/>
              <a:t>VecGeom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2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CDASH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CDASH displays the status of the jobs compiled and tested by </a:t>
            </a:r>
            <a:r>
              <a:rPr lang="en-US" dirty="0" err="1" smtClean="0"/>
              <a:t>jenkins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8932" y="199401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</a:t>
            </a:r>
            <a:r>
              <a:rPr lang="en-US" dirty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/cdash.cern.ch/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Screen Shot 2016-08-04 at 11.08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74" y="1561772"/>
            <a:ext cx="4953575" cy="1524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9" y="173217"/>
            <a:ext cx="3462770" cy="3437494"/>
          </a:xfrm>
          <a:prstGeom prst="rect">
            <a:avLst/>
          </a:prstGeom>
        </p:spPr>
      </p:pic>
      <p:pic>
        <p:nvPicPr>
          <p:cNvPr id="8" name="Picture 7" descr="cdash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8" y="5270966"/>
            <a:ext cx="1270000" cy="1270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732688" y="1120265"/>
            <a:ext cx="226956" cy="1859060"/>
          </a:xfrm>
          <a:custGeom>
            <a:avLst/>
            <a:gdLst>
              <a:gd name="connsiteX0" fmla="*/ 226956 w 226956"/>
              <a:gd name="connsiteY0" fmla="*/ 1859060 h 1859060"/>
              <a:gd name="connsiteX1" fmla="*/ 19316 w 226956"/>
              <a:gd name="connsiteY1" fmla="*/ 1371358 h 1859060"/>
              <a:gd name="connsiteX2" fmla="*/ 106235 w 226956"/>
              <a:gd name="connsiteY2" fmla="*/ 284895 h 1859060"/>
              <a:gd name="connsiteX3" fmla="*/ 0 w 226956"/>
              <a:gd name="connsiteY3" fmla="*/ 0 h 185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956" h="1859060">
                <a:moveTo>
                  <a:pt x="226956" y="1859060"/>
                </a:moveTo>
                <a:cubicBezTo>
                  <a:pt x="133196" y="1746389"/>
                  <a:pt x="39436" y="1633719"/>
                  <a:pt x="19316" y="1371358"/>
                </a:cubicBezTo>
                <a:cubicBezTo>
                  <a:pt x="-804" y="1108997"/>
                  <a:pt x="109454" y="513455"/>
                  <a:pt x="106235" y="284895"/>
                </a:cubicBezTo>
                <a:cubicBezTo>
                  <a:pt x="103016" y="56335"/>
                  <a:pt x="0" y="0"/>
                  <a:pt x="0" y="0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8949671">
            <a:off x="7795054" y="330617"/>
            <a:ext cx="106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Check the site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6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&amp; CDASH </a:t>
            </a:r>
            <a:r>
              <a:rPr lang="en-US" sz="2400" dirty="0" smtClean="0">
                <a:solidFill>
                  <a:srgbClr val="BFBFBF"/>
                </a:solidFill>
              </a:rPr>
              <a:t>(1/2)</a:t>
            </a:r>
            <a:endParaRPr lang="en-US" sz="2400" dirty="0">
              <a:solidFill>
                <a:srgbClr val="BFBFB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37" y="3270162"/>
            <a:ext cx="1085293" cy="1085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39" y="3501210"/>
            <a:ext cx="538361" cy="2463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82062" y="1440070"/>
            <a:ext cx="28288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CDASH gets configured and receives the information by executing two scripts located in Jenkins subdirectory of the project (</a:t>
            </a:r>
            <a:r>
              <a:rPr lang="en-US" dirty="0" err="1" smtClean="0"/>
              <a:t>GeantV</a:t>
            </a:r>
            <a:r>
              <a:rPr lang="en-US" dirty="0" smtClean="0"/>
              <a:t>) in </a:t>
            </a:r>
            <a:r>
              <a:rPr lang="en-US" dirty="0" err="1" smtClean="0"/>
              <a:t>Gitlab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7727" y="1311933"/>
            <a:ext cx="8970196" cy="5434701"/>
            <a:chOff x="27727" y="1311933"/>
            <a:chExt cx="8970196" cy="5434701"/>
          </a:xfrm>
        </p:grpSpPr>
        <p:pic>
          <p:nvPicPr>
            <p:cNvPr id="8" name="Picture 7" descr="Screen Shot 2016-08-03 at 16.27.0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7" y="2510273"/>
              <a:ext cx="2730500" cy="3606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Screen Shot 2016-08-03 at 16.31.2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1497568"/>
              <a:ext cx="1473200" cy="10287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199772" y="1420162"/>
              <a:ext cx="1734569" cy="869554"/>
              <a:chOff x="199772" y="1420162"/>
              <a:chExt cx="1734569" cy="86955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277" y="1769215"/>
                <a:ext cx="774700" cy="52050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99772" y="1420162"/>
                <a:ext cx="17345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https://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gitlab.cern.ch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734873" y="3938222"/>
              <a:ext cx="1426939" cy="4172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6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26138" y="2011918"/>
              <a:ext cx="456621" cy="2118935"/>
            </a:xfrm>
            <a:custGeom>
              <a:avLst/>
              <a:gdLst>
                <a:gd name="connsiteX0" fmla="*/ 0 w 456621"/>
                <a:gd name="connsiteY0" fmla="*/ 2118935 h 2118935"/>
                <a:gd name="connsiteX1" fmla="*/ 271119 w 456621"/>
                <a:gd name="connsiteY1" fmla="*/ 1640926 h 2118935"/>
                <a:gd name="connsiteX2" fmla="*/ 64213 w 456621"/>
                <a:gd name="connsiteY2" fmla="*/ 428067 h 2118935"/>
                <a:gd name="connsiteX3" fmla="*/ 456621 w 456621"/>
                <a:gd name="connsiteY3" fmla="*/ 0 h 211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621" h="2118935">
                  <a:moveTo>
                    <a:pt x="0" y="2118935"/>
                  </a:moveTo>
                  <a:cubicBezTo>
                    <a:pt x="130208" y="2020836"/>
                    <a:pt x="260417" y="1922737"/>
                    <a:pt x="271119" y="1640926"/>
                  </a:cubicBezTo>
                  <a:cubicBezTo>
                    <a:pt x="281821" y="1359115"/>
                    <a:pt x="33296" y="701555"/>
                    <a:pt x="64213" y="428067"/>
                  </a:cubicBezTo>
                  <a:cubicBezTo>
                    <a:pt x="95130" y="154579"/>
                    <a:pt x="391220" y="70156"/>
                    <a:pt x="456621" y="0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505200" y="1769215"/>
              <a:ext cx="1490133" cy="4902975"/>
              <a:chOff x="3505200" y="1769215"/>
              <a:chExt cx="1490133" cy="4902975"/>
            </a:xfrm>
          </p:grpSpPr>
          <p:pic>
            <p:nvPicPr>
              <p:cNvPr id="13" name="Picture 12" descr="Screen Shot 2016-08-03 at 16.34.26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5200" y="1769215"/>
                <a:ext cx="1490133" cy="479275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831638" y="6210525"/>
                <a:ext cx="4036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…</a:t>
                </a:r>
                <a:endParaRPr lang="en-US" sz="2400" b="1" dirty="0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834390" y="1311933"/>
              <a:ext cx="1257832" cy="578956"/>
            </a:xfrm>
            <a:custGeom>
              <a:avLst/>
              <a:gdLst>
                <a:gd name="connsiteX0" fmla="*/ 1943 w 1257832"/>
                <a:gd name="connsiteY0" fmla="*/ 578956 h 578956"/>
                <a:gd name="connsiteX1" fmla="*/ 199499 w 1257832"/>
                <a:gd name="connsiteY1" fmla="*/ 400 h 578956"/>
                <a:gd name="connsiteX2" fmla="*/ 1257832 w 1257832"/>
                <a:gd name="connsiteY2" fmla="*/ 480178 h 57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7832" h="578956">
                  <a:moveTo>
                    <a:pt x="1943" y="578956"/>
                  </a:moveTo>
                  <a:cubicBezTo>
                    <a:pt x="-3937" y="297909"/>
                    <a:pt x="-9816" y="16863"/>
                    <a:pt x="199499" y="400"/>
                  </a:cubicBezTo>
                  <a:cubicBezTo>
                    <a:pt x="408814" y="-16063"/>
                    <a:pt x="1257832" y="480178"/>
                    <a:pt x="1257832" y="480178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716160" y="1769216"/>
              <a:ext cx="898237" cy="26264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6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563943" y="6001528"/>
              <a:ext cx="898237" cy="262642"/>
            </a:xfrm>
            <a:prstGeom prst="ellipse">
              <a:avLst/>
            </a:prstGeom>
            <a:solidFill>
              <a:srgbClr val="C0504D">
                <a:alpha val="2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369874" y="4401741"/>
              <a:ext cx="4628049" cy="2109848"/>
            </a:xfrm>
            <a:custGeom>
              <a:avLst/>
              <a:gdLst>
                <a:gd name="connsiteX0" fmla="*/ 3936041 w 4628049"/>
                <a:gd name="connsiteY0" fmla="*/ 0 h 2109848"/>
                <a:gd name="connsiteX1" fmla="*/ 4622285 w 4628049"/>
                <a:gd name="connsiteY1" fmla="*/ 1120157 h 2109848"/>
                <a:gd name="connsiteX2" fmla="*/ 4212116 w 4628049"/>
                <a:gd name="connsiteY2" fmla="*/ 1853780 h 2109848"/>
                <a:gd name="connsiteX3" fmla="*/ 3312900 w 4628049"/>
                <a:gd name="connsiteY3" fmla="*/ 2098322 h 2109848"/>
                <a:gd name="connsiteX4" fmla="*/ 741458 w 4628049"/>
                <a:gd name="connsiteY4" fmla="*/ 2043103 h 2109848"/>
                <a:gd name="connsiteX5" fmla="*/ 0 w 4628049"/>
                <a:gd name="connsiteY5" fmla="*/ 1806450 h 210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8049" h="2109848">
                  <a:moveTo>
                    <a:pt x="3936041" y="0"/>
                  </a:moveTo>
                  <a:cubicBezTo>
                    <a:pt x="4256157" y="405597"/>
                    <a:pt x="4576273" y="811194"/>
                    <a:pt x="4622285" y="1120157"/>
                  </a:cubicBezTo>
                  <a:cubicBezTo>
                    <a:pt x="4668298" y="1429120"/>
                    <a:pt x="4430347" y="1690753"/>
                    <a:pt x="4212116" y="1853780"/>
                  </a:cubicBezTo>
                  <a:cubicBezTo>
                    <a:pt x="3993885" y="2016807"/>
                    <a:pt x="3891343" y="2066768"/>
                    <a:pt x="3312900" y="2098322"/>
                  </a:cubicBezTo>
                  <a:cubicBezTo>
                    <a:pt x="2734457" y="2129876"/>
                    <a:pt x="1293608" y="2091748"/>
                    <a:pt x="741458" y="2043103"/>
                  </a:cubicBezTo>
                  <a:cubicBezTo>
                    <a:pt x="189308" y="1994458"/>
                    <a:pt x="0" y="1806450"/>
                    <a:pt x="0" y="1806450"/>
                  </a:cubicBezTo>
                </a:path>
              </a:pathLst>
            </a:custGeom>
            <a:ln>
              <a:solidFill>
                <a:schemeClr val="accent2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77704" y="6377302"/>
              <a:ext cx="92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Jk-all.sh</a:t>
              </a:r>
              <a:endParaRPr lang="en-US" dirty="0"/>
            </a:p>
          </p:txBody>
        </p:sp>
      </p:grpSp>
      <p:pic>
        <p:nvPicPr>
          <p:cNvPr id="3" name="Picture 2" descr="Screen Shot 2016-08-03 at 17.06.56.pn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38" y="4734386"/>
            <a:ext cx="1533908" cy="1267142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Group 25"/>
          <p:cNvGrpSpPr/>
          <p:nvPr/>
        </p:nvGrpSpPr>
        <p:grpSpPr>
          <a:xfrm>
            <a:off x="4077423" y="4846542"/>
            <a:ext cx="971294" cy="1154986"/>
            <a:chOff x="3643103" y="4568354"/>
            <a:chExt cx="971294" cy="1154986"/>
          </a:xfrm>
        </p:grpSpPr>
        <p:sp>
          <p:nvSpPr>
            <p:cNvPr id="24" name="Oval 23"/>
            <p:cNvSpPr/>
            <p:nvPr/>
          </p:nvSpPr>
          <p:spPr>
            <a:xfrm>
              <a:off x="3643103" y="4568354"/>
              <a:ext cx="898237" cy="262642"/>
            </a:xfrm>
            <a:prstGeom prst="ellipse">
              <a:avLst/>
            </a:prstGeom>
            <a:solidFill>
              <a:srgbClr val="C0504D">
                <a:alpha val="2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716160" y="5460698"/>
              <a:ext cx="898237" cy="262642"/>
            </a:xfrm>
            <a:prstGeom prst="ellipse">
              <a:avLst/>
            </a:prstGeom>
            <a:solidFill>
              <a:srgbClr val="C0504D">
                <a:alpha val="2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43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&amp; CDASH </a:t>
            </a:r>
            <a:r>
              <a:rPr lang="en-US" sz="2400" dirty="0" smtClean="0">
                <a:solidFill>
                  <a:srgbClr val="BFBFBF"/>
                </a:solidFill>
              </a:rPr>
              <a:t>(2/2)</a:t>
            </a:r>
            <a:endParaRPr lang="en-US" sz="2400" dirty="0">
              <a:solidFill>
                <a:srgbClr val="BFBFB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37" y="3270162"/>
            <a:ext cx="1085293" cy="1085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39" y="3501210"/>
            <a:ext cx="538361" cy="2463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82062" y="1440070"/>
            <a:ext cx="28288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CDASH gets configured and receives the information by executing two scripts located in Jenkins subdirectory of the project (</a:t>
            </a:r>
            <a:r>
              <a:rPr lang="en-US" dirty="0" err="1" smtClean="0"/>
              <a:t>GeantV</a:t>
            </a:r>
            <a:r>
              <a:rPr lang="en-US" dirty="0" smtClean="0"/>
              <a:t>) in </a:t>
            </a:r>
            <a:r>
              <a:rPr lang="en-US" dirty="0" err="1" smtClean="0"/>
              <a:t>Gitlab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Screen Shot 2016-08-03 at 17.06.56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38" y="4734386"/>
            <a:ext cx="1533908" cy="1267142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5365547" y="3302916"/>
            <a:ext cx="2325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script </a:t>
            </a:r>
            <a:r>
              <a:rPr lang="en-US" b="1" dirty="0" err="1" smtClean="0"/>
              <a:t>CTestConfig.cmake</a:t>
            </a:r>
            <a:r>
              <a:rPr lang="en-US" dirty="0" smtClean="0"/>
              <a:t> defines what kind of information is to be sent.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52588" y="4899974"/>
            <a:ext cx="2325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script </a:t>
            </a:r>
          </a:p>
          <a:p>
            <a:r>
              <a:rPr lang="en-US" b="1" dirty="0" err="1" smtClean="0"/>
              <a:t>geantv-ctest.cmake</a:t>
            </a:r>
            <a:r>
              <a:rPr lang="en-US" dirty="0" smtClean="0"/>
              <a:t> sends the information to CDASH.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15567" y="3350158"/>
            <a:ext cx="1373180" cy="1759026"/>
            <a:chOff x="3915567" y="3350158"/>
            <a:chExt cx="1373180" cy="1759026"/>
          </a:xfrm>
        </p:grpSpPr>
        <p:sp>
          <p:nvSpPr>
            <p:cNvPr id="24" name="Oval 23"/>
            <p:cNvSpPr/>
            <p:nvPr/>
          </p:nvSpPr>
          <p:spPr>
            <a:xfrm>
              <a:off x="4077423" y="4846542"/>
              <a:ext cx="898237" cy="262642"/>
            </a:xfrm>
            <a:prstGeom prst="ellipse">
              <a:avLst/>
            </a:prstGeom>
            <a:solidFill>
              <a:srgbClr val="C0504D">
                <a:alpha val="2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915567" y="3350158"/>
              <a:ext cx="1373180" cy="1660576"/>
            </a:xfrm>
            <a:custGeom>
              <a:avLst/>
              <a:gdLst>
                <a:gd name="connsiteX0" fmla="*/ 1882380 w 2400241"/>
                <a:gd name="connsiteY0" fmla="*/ 3390727 h 3434443"/>
                <a:gd name="connsiteX1" fmla="*/ 2279268 w 2400241"/>
                <a:gd name="connsiteY1" fmla="*/ 2959798 h 3434443"/>
                <a:gd name="connsiteX2" fmla="*/ 0 w 2400241"/>
                <a:gd name="connsiteY2" fmla="*/ 0 h 343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0241" h="3434443">
                  <a:moveTo>
                    <a:pt x="1882380" y="3390727"/>
                  </a:moveTo>
                  <a:cubicBezTo>
                    <a:pt x="2237689" y="3457823"/>
                    <a:pt x="2592998" y="3524919"/>
                    <a:pt x="2279268" y="2959798"/>
                  </a:cubicBezTo>
                  <a:cubicBezTo>
                    <a:pt x="1965538" y="2394677"/>
                    <a:pt x="498944" y="523540"/>
                    <a:pt x="0" y="0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 descr="Screen Shot 2016-08-04 at 10.25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362"/>
            <a:ext cx="5410200" cy="1701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604845" y="5193822"/>
            <a:ext cx="1443872" cy="807706"/>
            <a:chOff x="3604845" y="5193822"/>
            <a:chExt cx="1443872" cy="807706"/>
          </a:xfrm>
        </p:grpSpPr>
        <p:sp>
          <p:nvSpPr>
            <p:cNvPr id="25" name="Oval 24"/>
            <p:cNvSpPr/>
            <p:nvPr/>
          </p:nvSpPr>
          <p:spPr>
            <a:xfrm>
              <a:off x="4150480" y="5738886"/>
              <a:ext cx="898237" cy="262642"/>
            </a:xfrm>
            <a:prstGeom prst="ellipse">
              <a:avLst/>
            </a:prstGeom>
            <a:solidFill>
              <a:srgbClr val="C0504D">
                <a:alpha val="2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604845" y="5193822"/>
              <a:ext cx="566982" cy="721044"/>
            </a:xfrm>
            <a:custGeom>
              <a:avLst/>
              <a:gdLst>
                <a:gd name="connsiteX0" fmla="*/ 2154531 w 2154531"/>
                <a:gd name="connsiteY0" fmla="*/ 2268045 h 2410737"/>
                <a:gd name="connsiteX1" fmla="*/ 1564870 w 2154531"/>
                <a:gd name="connsiteY1" fmla="*/ 2165983 h 2410737"/>
                <a:gd name="connsiteX2" fmla="*/ 0 w 2154531"/>
                <a:gd name="connsiteY2" fmla="*/ 0 h 241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4531" h="2410737">
                  <a:moveTo>
                    <a:pt x="2154531" y="2268045"/>
                  </a:moveTo>
                  <a:cubicBezTo>
                    <a:pt x="2039244" y="2406017"/>
                    <a:pt x="1923958" y="2543990"/>
                    <a:pt x="1564870" y="2165983"/>
                  </a:cubicBezTo>
                  <a:cubicBezTo>
                    <a:pt x="1205782" y="1787976"/>
                    <a:pt x="0" y="0"/>
                    <a:pt x="0" y="0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7246" y="3119325"/>
            <a:ext cx="2739858" cy="3454433"/>
            <a:chOff x="659809" y="3261276"/>
            <a:chExt cx="2739858" cy="3454433"/>
          </a:xfrm>
        </p:grpSpPr>
        <p:pic>
          <p:nvPicPr>
            <p:cNvPr id="19" name="Picture 18" descr="Screen Shot 2016-08-04 at 10.37.55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09" y="3492109"/>
              <a:ext cx="2739858" cy="3142611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1638813" y="3261276"/>
              <a:ext cx="4036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…</a:t>
              </a:r>
              <a:endParaRPr lang="en-US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48198" y="6254044"/>
              <a:ext cx="4036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…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4106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jobs (Projects)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GeantV</a:t>
            </a:r>
            <a:r>
              <a:rPr lang="en-US" dirty="0"/>
              <a:t> and </a:t>
            </a:r>
            <a:r>
              <a:rPr lang="en-US" dirty="0" err="1" smtClean="0"/>
              <a:t>VecGeom</a:t>
            </a:r>
            <a:r>
              <a:rPr lang="en-US" dirty="0" smtClean="0"/>
              <a:t> </a:t>
            </a:r>
            <a:r>
              <a:rPr lang="en-US" dirty="0"/>
              <a:t>preconfigured Jenkins </a:t>
            </a:r>
            <a:r>
              <a:rPr lang="en-US" dirty="0" smtClean="0"/>
              <a:t>jobs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376" y="879969"/>
            <a:ext cx="1085293" cy="1085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78" y="1111017"/>
            <a:ext cx="538361" cy="246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596" y="1111017"/>
            <a:ext cx="5559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Keep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 Mind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Each project is configured to contains a number of variables/parameters and their values are given in the configuration interface or they are specified each time when the project is executed (input parameters).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Those parameters are also defined like environment variables on each node where the scripts will be physically executed.</a:t>
            </a:r>
          </a:p>
        </p:txBody>
      </p:sp>
    </p:spTree>
    <p:extLst>
      <p:ext uri="{BB962C8B-B14F-4D97-AF65-F5344CB8AC3E}">
        <p14:creationId xmlns:p14="http://schemas.microsoft.com/office/powerpoint/2010/main" val="263183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https://phsft-jenkins.cern.ch/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creen Shot 2016-07-25 at 09.47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390130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95979" y="3201362"/>
            <a:ext cx="661202" cy="38836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30645" y="3201362"/>
            <a:ext cx="1007547" cy="388362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7956" y="3526951"/>
            <a:ext cx="661202" cy="38836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40611" y="2417520"/>
            <a:ext cx="657171" cy="388362"/>
          </a:xfrm>
          <a:prstGeom prst="ellipse">
            <a:avLst/>
          </a:prstGeom>
          <a:noFill/>
          <a:ln w="57150" cmpd="sng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7-25 at 09.47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8" b="16938"/>
          <a:stretch/>
        </p:blipFill>
        <p:spPr>
          <a:xfrm>
            <a:off x="0" y="166516"/>
            <a:ext cx="9144000" cy="151233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95979" y="166515"/>
            <a:ext cx="661202" cy="38836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430645" y="166515"/>
            <a:ext cx="1007547" cy="388362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7956" y="492104"/>
            <a:ext cx="661202" cy="38836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853184"/>
              </p:ext>
            </p:extLst>
          </p:nvPr>
        </p:nvGraphicFramePr>
        <p:xfrm>
          <a:off x="6497375" y="2073720"/>
          <a:ext cx="2451563" cy="4525968"/>
        </p:xfrm>
        <a:graphic>
          <a:graphicData uri="http://schemas.openxmlformats.org/drawingml/2006/table">
            <a:tbl>
              <a:tblPr/>
              <a:tblGrid>
                <a:gridCol w="2451563"/>
              </a:tblGrid>
              <a:tr h="188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lcg_externals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genser-quickval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lcg-clean-builds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lcg-clean-lcgsoftDB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lcg-clean-rpmsarea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lcg-prepare-builds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lcg_cleanNightliesFromAFS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lcg_experimental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lcg_ext_dev2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lcg_ext_dev2_atlas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lcg_ext_dev2_pmendez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lcg_ext_dev3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lcg_ext_dev4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lcg_ext_dev4_emailtesting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lcg_geant4externals_install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lcg_geantvexternals_install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lcg_release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lcg_release_api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lcg_release_dbg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lcg_release_generators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lcg_release_installToAFS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lcg_release_installToAll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lcg_release_installToAll_dbg_api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lcg_rootext_install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845371"/>
              </p:ext>
            </p:extLst>
          </p:nvPr>
        </p:nvGraphicFramePr>
        <p:xfrm>
          <a:off x="3153151" y="2107134"/>
          <a:ext cx="3125229" cy="4000500"/>
        </p:xfrm>
        <a:graphic>
          <a:graphicData uri="http://schemas.openxmlformats.org/drawingml/2006/table">
            <a:tbl>
              <a:tblPr/>
              <a:tblGrid>
                <a:gridCol w="312522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VecGeom</a:t>
                      </a:r>
                      <a:endParaRPr lang="en-US" sz="1200" b="1" i="0" u="none" strike="noStrike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Check-VecGeom-AVX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Check-VecGeom-scalar-nospec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VecGeom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-scalar-spec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coverity_vecgeom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VecGeom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VecGeom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cudaOFF-NOspecOFF-vc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nightly-VecGeom-cudaOFF-NOspecON-vc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nightly-VecGeom-cudaON-NOspecOFF-scalar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nightly-VecGeom-cudaON-NOspecOFF-vc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nightly-VecGeom-cudaON-NOspecON-scalar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nightly-VecGeom-cudaON-NOspecON-vc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nightly-VecGeom-MIC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Nightly-VecGeom-Umesimd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VecGeom-Doxygen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Vecgeom-eclair-testing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VecGeom-gitlab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VecGeom-gitlab-CUDA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VecGeom-gitlab-scalar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VecGeom-gitlab-sse3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VecGeom-MemChecker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41584"/>
              </p:ext>
            </p:extLst>
          </p:nvPr>
        </p:nvGraphicFramePr>
        <p:xfrm>
          <a:off x="93062" y="2107134"/>
          <a:ext cx="2825319" cy="3619500"/>
        </p:xfrm>
        <a:graphic>
          <a:graphicData uri="http://schemas.openxmlformats.org/drawingml/2006/table">
            <a:tbl>
              <a:tblPr/>
              <a:tblGrid>
                <a:gridCol w="282531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GEANTV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coverity_geantv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GeantV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-CUDA-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gitlab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GeantV-Doxygen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GeantV-eclair-testing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GeantV-gitlab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GeantV-TGeo-gitlab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GeantV-VecGeom-gitlab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MemoryChecker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nightly-GeantV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nightly-GeantV-cuda-NOspecOFF-scalar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nightly-GeantV-CUDA-NOspecOFF-vc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nightly-GeantV-cuda-NOspecON-scalar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nightly-GeantV-cuda-NOspecON-vc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nightly-GeantV-NOspecOFF-scalar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nightly-GeantV-NoSpecOFF-vc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nightly-GeantV-NOSpecON-scalar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nightly-GeantV-NOspecON-Vc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GeantV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TGeo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6423098" y="4838899"/>
            <a:ext cx="2015094" cy="388362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9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14402</TotalTime>
  <Words>3795</Words>
  <Application>Microsoft Macintosh PowerPoint</Application>
  <PresentationFormat>On-screen Show (4:3)</PresentationFormat>
  <Paragraphs>795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Jenkins for GeantV and VecGeom</vt:lpstr>
      <vt:lpstr>Gitlab</vt:lpstr>
      <vt:lpstr>Jenkins &amp; Gitlab</vt:lpstr>
      <vt:lpstr>CDASH</vt:lpstr>
      <vt:lpstr>Jenkins &amp; CDASH (1/2)</vt:lpstr>
      <vt:lpstr>Jenkins &amp; CDASH (2/2)</vt:lpstr>
      <vt:lpstr>Jenkins jobs (Projects)</vt:lpstr>
      <vt:lpstr>https://phsft-jenkins.cern.ch/ </vt:lpstr>
      <vt:lpstr>PowerPoint Presentation</vt:lpstr>
      <vt:lpstr>Types of Jenkins Jobs</vt:lpstr>
      <vt:lpstr>External packages</vt:lpstr>
      <vt:lpstr>lcg_geantvexternals_install</vt:lpstr>
      <vt:lpstr>lcg_geantvexternals_install</vt:lpstr>
      <vt:lpstr>LCG branch for Externals</vt:lpstr>
      <vt:lpstr>Important files for externals (you need to know!!!)</vt:lpstr>
      <vt:lpstr>GEantv</vt:lpstr>
      <vt:lpstr>GeantV Jenkins Projects by type </vt:lpstr>
      <vt:lpstr>Multi-configuration job </vt:lpstr>
      <vt:lpstr>coverity_geantv</vt:lpstr>
      <vt:lpstr>coverity_geantv</vt:lpstr>
      <vt:lpstr>Multijob </vt:lpstr>
      <vt:lpstr>GeantV-gitlab</vt:lpstr>
      <vt:lpstr>GeantV-gitlab</vt:lpstr>
      <vt:lpstr>GeantV-CUDA-gitlab</vt:lpstr>
      <vt:lpstr>GeantV-CUDA-gitlab</vt:lpstr>
      <vt:lpstr>Nightly jobs</vt:lpstr>
      <vt:lpstr>nightly-GeantV</vt:lpstr>
      <vt:lpstr>nightly-GeantV</vt:lpstr>
      <vt:lpstr>PowerPoint Presentation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Nightly builds for GeantV and GeomV</dc:title>
  <dc:creator>Ilias Goulas</dc:creator>
  <cp:lastModifiedBy>Ilias Goulas</cp:lastModifiedBy>
  <cp:revision>97</cp:revision>
  <dcterms:created xsi:type="dcterms:W3CDTF">2016-07-25T07:33:13Z</dcterms:created>
  <dcterms:modified xsi:type="dcterms:W3CDTF">2017-03-06T16:17:04Z</dcterms:modified>
</cp:coreProperties>
</file>