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25"/>
  </p:notesMasterIdLst>
  <p:handoutMasterIdLst>
    <p:handoutMasterId r:id="rId26"/>
  </p:handoutMasterIdLst>
  <p:sldIdLst>
    <p:sldId id="257" r:id="rId2"/>
    <p:sldId id="258" r:id="rId3"/>
    <p:sldId id="263" r:id="rId4"/>
    <p:sldId id="264" r:id="rId5"/>
    <p:sldId id="265" r:id="rId6"/>
    <p:sldId id="266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80" r:id="rId15"/>
    <p:sldId id="276" r:id="rId16"/>
    <p:sldId id="282" r:id="rId17"/>
    <p:sldId id="281" r:id="rId18"/>
    <p:sldId id="277" r:id="rId19"/>
    <p:sldId id="285" r:id="rId20"/>
    <p:sldId id="286" r:id="rId21"/>
    <p:sldId id="283" r:id="rId22"/>
    <p:sldId id="284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6"/>
    <p:restoredTop sz="94531"/>
  </p:normalViewPr>
  <p:slideViewPr>
    <p:cSldViewPr snapToGrid="0" snapToObjects="1">
      <p:cViewPr>
        <p:scale>
          <a:sx n="92" d="100"/>
          <a:sy n="92" d="100"/>
        </p:scale>
        <p:origin x="576" y="1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ofia:Documents:SFT:SC16:scalability_SC16Simple_TGeo_KNLonl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ofia:Documents:SFT:SC16:scalability_SC16Simple_TGeo_KNLonl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ofia:Documents:SFT:SC16:scalability_SC16Simple_TGeo_KNLonly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ofia:Documents:SFT:SC16:scalability_SC16Simple_TGeo_KNLonly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ofia:Documents:SFT:SC16:geant4_KN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000" b="0" i="0"/>
            </a:pPr>
            <a:r>
              <a:rPr lang="en-US" sz="1000" b="0" i="0" dirty="0" smtClean="0"/>
              <a:t>Speedup</a:t>
            </a:r>
            <a:r>
              <a:rPr lang="en-US" sz="1000" b="0" i="0" baseline="0" dirty="0" smtClean="0"/>
              <a:t> </a:t>
            </a:r>
            <a:r>
              <a:rPr lang="en-US" sz="1000" b="0" i="0" baseline="0" dirty="0" err="1" smtClean="0"/>
              <a:t>vs</a:t>
            </a:r>
            <a:r>
              <a:rPr lang="en-US" sz="1000" b="0" i="0" baseline="0" dirty="0" smtClean="0"/>
              <a:t> same(1 thread)</a:t>
            </a:r>
            <a:endParaRPr lang="en-US" sz="1000" b="0" i="0" dirty="0"/>
          </a:p>
        </c:rich>
      </c:tx>
      <c:layout>
        <c:manualLayout>
          <c:xMode val="edge"/>
          <c:yMode val="edge"/>
          <c:x val="0.43245179787384"/>
          <c:y val="0.147798742138365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27111594058033"/>
          <c:y val="0.119497"/>
          <c:w val="0.818245451682558"/>
          <c:h val="0.679264821587832"/>
        </c:manualLayout>
      </c:layout>
      <c:scatterChart>
        <c:scatterStyle val="lineMarker"/>
        <c:varyColors val="0"/>
        <c:ser>
          <c:idx val="0"/>
          <c:order val="0"/>
          <c:tx>
            <c:v>classical</c:v>
          </c:tx>
          <c:spPr>
            <a:ln w="25400" cap="flat">
              <a:solidFill>
                <a:srgbClr val="FF0000"/>
              </a:solidFill>
              <a:prstDash val="solid"/>
              <a:miter lim="400000"/>
            </a:ln>
            <a:effectLst/>
          </c:spPr>
          <c:marker>
            <c:symbol val="circle"/>
            <c:size val="8"/>
            <c:spPr>
              <a:solidFill>
                <a:srgbClr val="FFFFFF"/>
              </a:solidFill>
              <a:ln w="25400" cap="flat">
                <a:solidFill>
                  <a:srgbClr val="FF0000"/>
                </a:solidFill>
                <a:prstDash val="solid"/>
                <a:miter lim="400000"/>
              </a:ln>
              <a:effectLst/>
            </c:spPr>
          </c:marker>
          <c:xVal>
            <c:numRef>
              <c:f>SCALABILITIES!$B$2:$B$9</c:f>
              <c:numCache>
                <c:formatCode>0</c:formatCode>
                <c:ptCount val="8"/>
                <c:pt idx="0">
                  <c:v>1.0</c:v>
                </c:pt>
                <c:pt idx="1">
                  <c:v>8.0</c:v>
                </c:pt>
                <c:pt idx="2">
                  <c:v>16.0</c:v>
                </c:pt>
                <c:pt idx="3">
                  <c:v>36.0</c:v>
                </c:pt>
                <c:pt idx="4">
                  <c:v>64.0</c:v>
                </c:pt>
                <c:pt idx="5">
                  <c:v>128.0</c:v>
                </c:pt>
                <c:pt idx="6">
                  <c:v>192.0</c:v>
                </c:pt>
                <c:pt idx="7">
                  <c:v>256.0</c:v>
                </c:pt>
              </c:numCache>
            </c:numRef>
          </c:xVal>
          <c:yVal>
            <c:numRef>
              <c:f>SCALABILITIES!$C$2:$C$9</c:f>
              <c:numCache>
                <c:formatCode>0</c:formatCode>
                <c:ptCount val="8"/>
                <c:pt idx="0">
                  <c:v>1.0</c:v>
                </c:pt>
                <c:pt idx="1">
                  <c:v>6.152748538011696</c:v>
                </c:pt>
                <c:pt idx="2">
                  <c:v>8.033903481979218</c:v>
                </c:pt>
                <c:pt idx="3">
                  <c:v>9.397284744551625</c:v>
                </c:pt>
                <c:pt idx="4">
                  <c:v>9.65602055800294</c:v>
                </c:pt>
                <c:pt idx="5">
                  <c:v>12.26247086247086</c:v>
                </c:pt>
                <c:pt idx="6">
                  <c:v>13.84368421052632</c:v>
                </c:pt>
                <c:pt idx="7">
                  <c:v>14.13379903277808</c:v>
                </c:pt>
              </c:numCache>
            </c:numRef>
          </c:yVal>
          <c:smooth val="0"/>
        </c:ser>
        <c:ser>
          <c:idx val="1"/>
          <c:order val="1"/>
          <c:tx>
            <c:v>ideal vector</c:v>
          </c:tx>
          <c:spPr>
            <a:ln w="25400" cap="flat">
              <a:solidFill>
                <a:srgbClr val="70BF41"/>
              </a:solidFill>
              <a:prstDash val="solid"/>
              <a:miter lim="400000"/>
            </a:ln>
            <a:effectLst/>
          </c:spPr>
          <c:marker>
            <c:symbol val="circle"/>
            <c:size val="8"/>
            <c:spPr>
              <a:solidFill>
                <a:srgbClr val="FFFFFF"/>
              </a:solidFill>
              <a:ln w="25400" cap="flat">
                <a:solidFill>
                  <a:srgbClr val="70BF41"/>
                </a:solidFill>
                <a:prstDash val="solid"/>
                <a:miter lim="400000"/>
              </a:ln>
              <a:effectLst/>
            </c:spPr>
          </c:marker>
          <c:xVal>
            <c:numRef>
              <c:f>SCALABILITIES!$B$2:$B$9</c:f>
              <c:numCache>
                <c:formatCode>0</c:formatCode>
                <c:ptCount val="8"/>
                <c:pt idx="0">
                  <c:v>1.0</c:v>
                </c:pt>
                <c:pt idx="1">
                  <c:v>8.0</c:v>
                </c:pt>
                <c:pt idx="2">
                  <c:v>16.0</c:v>
                </c:pt>
                <c:pt idx="3">
                  <c:v>36.0</c:v>
                </c:pt>
                <c:pt idx="4">
                  <c:v>64.0</c:v>
                </c:pt>
                <c:pt idx="5">
                  <c:v>128.0</c:v>
                </c:pt>
                <c:pt idx="6">
                  <c:v>192.0</c:v>
                </c:pt>
                <c:pt idx="7">
                  <c:v>256.0</c:v>
                </c:pt>
              </c:numCache>
            </c:numRef>
          </c:xVal>
          <c:yVal>
            <c:numRef>
              <c:f>SCALABILITIES!$D$2:$D$9</c:f>
              <c:numCache>
                <c:formatCode>0</c:formatCode>
                <c:ptCount val="8"/>
                <c:pt idx="0">
                  <c:v>1.0</c:v>
                </c:pt>
                <c:pt idx="1">
                  <c:v>7.909493670886075</c:v>
                </c:pt>
                <c:pt idx="2">
                  <c:v>15.83903675538657</c:v>
                </c:pt>
                <c:pt idx="3">
                  <c:v>35.30225988700565</c:v>
                </c:pt>
                <c:pt idx="4">
                  <c:v>60.08173076923075</c:v>
                </c:pt>
                <c:pt idx="5">
                  <c:v>81.20207927225427</c:v>
                </c:pt>
                <c:pt idx="6">
                  <c:v>85.59589041095875</c:v>
                </c:pt>
                <c:pt idx="7">
                  <c:v>97.78560250391237</c:v>
                </c:pt>
              </c:numCache>
            </c:numRef>
          </c:yVal>
          <c:smooth val="0"/>
        </c:ser>
        <c:ser>
          <c:idx val="2"/>
          <c:order val="2"/>
          <c:tx>
            <c:v>basket</c:v>
          </c:tx>
          <c:spPr>
            <a:ln w="25400" cap="flat">
              <a:solidFill>
                <a:schemeClr val="accent1">
                  <a:hueOff val="-53954"/>
                  <a:satOff val="-4348"/>
                  <a:lumOff val="-11375"/>
                </a:schemeClr>
              </a:solidFill>
              <a:prstDash val="solid"/>
              <a:miter lim="400000"/>
            </a:ln>
            <a:effectLst/>
          </c:spPr>
          <c:marker>
            <c:symbol val="circle"/>
            <c:size val="8"/>
            <c:spPr>
              <a:solidFill>
                <a:srgbClr val="FFFFFF"/>
              </a:solidFill>
              <a:ln w="25400" cap="flat">
                <a:solidFill>
                  <a:schemeClr val="accent1">
                    <a:hueOff val="-53954"/>
                    <a:satOff val="-4348"/>
                    <a:lumOff val="-11375"/>
                  </a:schemeClr>
                </a:solidFill>
                <a:prstDash val="solid"/>
                <a:miter lim="400000"/>
              </a:ln>
              <a:effectLst/>
            </c:spPr>
          </c:marker>
          <c:xVal>
            <c:numRef>
              <c:f>SCALABILITIES!$B$2:$B$9</c:f>
              <c:numCache>
                <c:formatCode>0</c:formatCode>
                <c:ptCount val="8"/>
                <c:pt idx="0">
                  <c:v>1.0</c:v>
                </c:pt>
                <c:pt idx="1">
                  <c:v>8.0</c:v>
                </c:pt>
                <c:pt idx="2">
                  <c:v>16.0</c:v>
                </c:pt>
                <c:pt idx="3">
                  <c:v>36.0</c:v>
                </c:pt>
                <c:pt idx="4">
                  <c:v>64.0</c:v>
                </c:pt>
                <c:pt idx="5">
                  <c:v>128.0</c:v>
                </c:pt>
                <c:pt idx="6">
                  <c:v>192.0</c:v>
                </c:pt>
                <c:pt idx="7">
                  <c:v>256.0</c:v>
                </c:pt>
              </c:numCache>
            </c:numRef>
          </c:xVal>
          <c:yVal>
            <c:numRef>
              <c:f>SCALABILITIES!$E$2:$E$9</c:f>
              <c:numCache>
                <c:formatCode>0</c:formatCode>
                <c:ptCount val="8"/>
                <c:pt idx="0">
                  <c:v>1.0</c:v>
                </c:pt>
                <c:pt idx="1">
                  <c:v>7.988188976377926</c:v>
                </c:pt>
                <c:pt idx="2">
                  <c:v>15.9763779527559</c:v>
                </c:pt>
                <c:pt idx="3">
                  <c:v>25.48994974874372</c:v>
                </c:pt>
                <c:pt idx="4">
                  <c:v>62.23926380368098</c:v>
                </c:pt>
                <c:pt idx="5">
                  <c:v>84.4361215147732</c:v>
                </c:pt>
                <c:pt idx="6">
                  <c:v>82.81632653061224</c:v>
                </c:pt>
                <c:pt idx="7">
                  <c:v>78.70442203258304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3015792"/>
        <c:axId val="951911200"/>
      </c:scatterChart>
      <c:valAx>
        <c:axId val="1033015792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10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r>
                  <a:rPr lang="en-US" sz="1000" b="0" i="0" u="none" strike="noStrike">
                    <a:solidFill>
                      <a:srgbClr val="000000"/>
                    </a:solidFill>
                    <a:latin typeface="Helvetica"/>
                  </a:rPr>
                  <a:t>NTHREADS</a:t>
                </a:r>
              </a:p>
            </c:rich>
          </c:tx>
          <c:overlay val="1"/>
        </c:title>
        <c:numFmt formatCode="0" sourceLinked="1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951911200"/>
        <c:crosses val="autoZero"/>
        <c:crossBetween val="between"/>
        <c:majorUnit val="75.0"/>
        <c:minorUnit val="37.5"/>
      </c:valAx>
      <c:valAx>
        <c:axId val="951911200"/>
        <c:scaling>
          <c:orientation val="minMax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11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r>
                  <a:rPr lang="en-US" sz="1100" b="0" i="0" u="none" strike="noStrike" dirty="0" smtClean="0">
                    <a:solidFill>
                      <a:srgbClr val="000000"/>
                    </a:solidFill>
                    <a:latin typeface="Helvetica"/>
                  </a:rPr>
                  <a:t>T(single thread)/T(multi</a:t>
                </a:r>
                <a:r>
                  <a:rPr lang="en-US" sz="1100" b="0" i="0" u="none" strike="noStrike" baseline="0" dirty="0" smtClean="0">
                    <a:solidFill>
                      <a:srgbClr val="000000"/>
                    </a:solidFill>
                    <a:latin typeface="Helvetica"/>
                  </a:rPr>
                  <a:t> threads)</a:t>
                </a:r>
                <a:endParaRPr lang="en-US" sz="1100" b="0" i="0" u="none" strike="noStrike" dirty="0">
                  <a:solidFill>
                    <a:srgbClr val="000000"/>
                  </a:solidFill>
                  <a:latin typeface="Helvetica"/>
                </a:endParaRPr>
              </a:p>
            </c:rich>
          </c:tx>
          <c:overlay val="1"/>
        </c:title>
        <c:numFmt formatCode="0" sourceLinked="1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1033015792"/>
        <c:crosses val="autoZero"/>
        <c:crossBetween val="between"/>
        <c:majorUnit val="20.0"/>
        <c:minorUnit val="10.0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825462"/>
          <c:y val="0.0"/>
          <c:w val="0.875571"/>
          <c:h val="0.062735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Helvetica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pPr>
              <a:defRPr sz="1200" b="0" i="0" u="none" strike="noStrike">
                <a:solidFill>
                  <a:srgbClr val="000000"/>
                </a:solidFill>
                <a:latin typeface="Helvetica"/>
              </a:defRPr>
            </a:pPr>
            <a:r>
              <a:rPr lang="en-US" sz="1200" b="0" i="0" u="none" strike="noStrike">
                <a:solidFill>
                  <a:srgbClr val="000000"/>
                </a:solidFill>
                <a:latin typeface="Helvetica"/>
              </a:rPr>
              <a:t>Vector ideal</a:t>
            </a:r>
          </a:p>
        </c:rich>
      </c:tx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12005694979304"/>
          <c:y val="0.0938256999988448"/>
          <c:w val="0.842896"/>
          <c:h val="0.72608360939552"/>
        </c:manualLayout>
      </c:layout>
      <c:scatterChart>
        <c:scatterStyle val="lineMarker"/>
        <c:varyColors val="0"/>
        <c:ser>
          <c:idx val="0"/>
          <c:order val="0"/>
          <c:tx>
            <c:v>AVX2</c:v>
          </c:tx>
          <c:spPr>
            <a:ln w="25400" cap="flat">
              <a:solidFill>
                <a:srgbClr val="51A7F9"/>
              </a:solidFill>
              <a:prstDash val="solid"/>
              <a:miter lim="400000"/>
            </a:ln>
            <a:effectLst/>
          </c:spPr>
          <c:marker>
            <c:symbol val="circle"/>
            <c:size val="8"/>
            <c:spPr>
              <a:solidFill>
                <a:srgbClr val="FFFFFF"/>
              </a:solidFill>
              <a:ln w="25400" cap="flat">
                <a:solidFill>
                  <a:srgbClr val="51A7F9"/>
                </a:solidFill>
                <a:prstDash val="solid"/>
                <a:miter lim="400000"/>
              </a:ln>
              <a:effectLst/>
            </c:spPr>
          </c:marker>
          <c:xVal>
            <c:numRef>
              <c:f>'AVX2 vs AVX512'!$B$3:$B$10</c:f>
              <c:numCache>
                <c:formatCode>General</c:formatCode>
                <c:ptCount val="8"/>
                <c:pt idx="0">
                  <c:v>1.0</c:v>
                </c:pt>
                <c:pt idx="1">
                  <c:v>8.0</c:v>
                </c:pt>
                <c:pt idx="2">
                  <c:v>16.0</c:v>
                </c:pt>
                <c:pt idx="3">
                  <c:v>36.0</c:v>
                </c:pt>
                <c:pt idx="4">
                  <c:v>64.0</c:v>
                </c:pt>
                <c:pt idx="5">
                  <c:v>128.0</c:v>
                </c:pt>
                <c:pt idx="6">
                  <c:v>192.0</c:v>
                </c:pt>
                <c:pt idx="7">
                  <c:v>256.0</c:v>
                </c:pt>
              </c:numCache>
            </c:numRef>
          </c:xVal>
          <c:yVal>
            <c:numRef>
              <c:f>'AVX2 vs AVX512'!$C$3:$C$10</c:f>
              <c:numCache>
                <c:formatCode>General</c:formatCode>
                <c:ptCount val="8"/>
                <c:pt idx="0">
                  <c:v>2.576</c:v>
                </c:pt>
                <c:pt idx="1">
                  <c:v>0.323</c:v>
                </c:pt>
                <c:pt idx="2">
                  <c:v>0.161</c:v>
                </c:pt>
                <c:pt idx="3">
                  <c:v>0.0722</c:v>
                </c:pt>
                <c:pt idx="4">
                  <c:v>0.0412</c:v>
                </c:pt>
                <c:pt idx="5">
                  <c:v>0.0287</c:v>
                </c:pt>
                <c:pt idx="6">
                  <c:v>0.0257</c:v>
                </c:pt>
                <c:pt idx="7">
                  <c:v>0.0225</c:v>
                </c:pt>
              </c:numCache>
            </c:numRef>
          </c:yVal>
          <c:smooth val="0"/>
        </c:ser>
        <c:ser>
          <c:idx val="1"/>
          <c:order val="1"/>
          <c:tx>
            <c:v>AVX512</c:v>
          </c:tx>
          <c:spPr>
            <a:ln w="25400" cap="flat">
              <a:solidFill>
                <a:srgbClr val="70BF41"/>
              </a:solidFill>
              <a:prstDash val="solid"/>
              <a:miter lim="400000"/>
            </a:ln>
            <a:effectLst/>
          </c:spPr>
          <c:marker>
            <c:symbol val="circle"/>
            <c:size val="8"/>
            <c:spPr>
              <a:solidFill>
                <a:srgbClr val="FFFFFF"/>
              </a:solidFill>
              <a:ln w="25400" cap="flat">
                <a:solidFill>
                  <a:srgbClr val="70BF41"/>
                </a:solidFill>
                <a:prstDash val="solid"/>
                <a:miter lim="400000"/>
              </a:ln>
              <a:effectLst/>
            </c:spPr>
          </c:marker>
          <c:xVal>
            <c:numRef>
              <c:f>'AVX2 vs AVX512'!$B$3:$B$10</c:f>
              <c:numCache>
                <c:formatCode>General</c:formatCode>
                <c:ptCount val="8"/>
                <c:pt idx="0">
                  <c:v>1.0</c:v>
                </c:pt>
                <c:pt idx="1">
                  <c:v>8.0</c:v>
                </c:pt>
                <c:pt idx="2">
                  <c:v>16.0</c:v>
                </c:pt>
                <c:pt idx="3">
                  <c:v>36.0</c:v>
                </c:pt>
                <c:pt idx="4">
                  <c:v>64.0</c:v>
                </c:pt>
                <c:pt idx="5">
                  <c:v>128.0</c:v>
                </c:pt>
                <c:pt idx="6">
                  <c:v>192.0</c:v>
                </c:pt>
                <c:pt idx="7">
                  <c:v>256.0</c:v>
                </c:pt>
              </c:numCache>
            </c:numRef>
          </c:xVal>
          <c:yVal>
            <c:numRef>
              <c:f>'AVX2 vs AVX512'!$D$3:$D$10</c:f>
              <c:numCache>
                <c:formatCode>General</c:formatCode>
                <c:ptCount val="8"/>
                <c:pt idx="0">
                  <c:v>1.2497</c:v>
                </c:pt>
                <c:pt idx="1">
                  <c:v>0.158</c:v>
                </c:pt>
                <c:pt idx="2">
                  <c:v>0.0789</c:v>
                </c:pt>
                <c:pt idx="3">
                  <c:v>0.0354</c:v>
                </c:pt>
                <c:pt idx="4">
                  <c:v>0.0208</c:v>
                </c:pt>
                <c:pt idx="5">
                  <c:v>0.01539</c:v>
                </c:pt>
                <c:pt idx="6">
                  <c:v>0.0146</c:v>
                </c:pt>
                <c:pt idx="7">
                  <c:v>0.01278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3487296"/>
        <c:axId val="1033625584"/>
      </c:scatterChart>
      <c:valAx>
        <c:axId val="1033487296"/>
        <c:scaling>
          <c:orientation val="minMax"/>
          <c:max val="300.0"/>
        </c:scaling>
        <c:delete val="0"/>
        <c:axPos val="b"/>
        <c:title>
          <c:tx>
            <c:rich>
              <a:bodyPr rot="0"/>
              <a:lstStyle/>
              <a:p>
                <a:pPr>
                  <a:defRPr sz="11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r>
                  <a:rPr lang="en-US" sz="1100" b="0" i="0" u="none" strike="noStrike">
                    <a:solidFill>
                      <a:srgbClr val="000000"/>
                    </a:solidFill>
                    <a:latin typeface="Helvetica"/>
                  </a:rPr>
                  <a:t>Nthreads</a:t>
                </a:r>
              </a:p>
            </c:rich>
          </c:tx>
          <c:overlay val="1"/>
        </c:title>
        <c:numFmt formatCode="General" sourceLinked="1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1033625584"/>
        <c:crossesAt val="0.001"/>
        <c:crossBetween val="between"/>
        <c:majorUnit val="75.0"/>
        <c:minorUnit val="37.5"/>
      </c:valAx>
      <c:valAx>
        <c:axId val="1033625584"/>
        <c:scaling>
          <c:logBase val="10.0"/>
          <c:orientation val="minMax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11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r>
                  <a:rPr lang="en-US" sz="1100" b="0" i="0" u="none" strike="noStrike">
                    <a:solidFill>
                      <a:srgbClr val="000000"/>
                    </a:solidFill>
                    <a:latin typeface="Helvetica"/>
                  </a:rPr>
                  <a:t>Absolute times (s)</a:t>
                </a:r>
              </a:p>
            </c:rich>
          </c:tx>
          <c:overlay val="1"/>
        </c:title>
        <c:numFmt formatCode="General" sourceLinked="1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1033487296"/>
        <c:crosses val="autoZero"/>
        <c:crossBetween val="between"/>
        <c:majorUnit val="0.75"/>
        <c:minorUnit val="0.37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119001219035352"/>
          <c:y val="0.18541357818872"/>
          <c:w val="0.841272"/>
          <c:h val="0.083631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500" b="0" i="0" u="none" strike="noStrike">
              <a:solidFill>
                <a:srgbClr val="000000"/>
              </a:solidFill>
              <a:latin typeface="Helvetica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/>
          <a:lstStyle/>
          <a:p>
            <a:pPr>
              <a:defRPr sz="1200" b="0" i="0" u="none" strike="noStrike">
                <a:solidFill>
                  <a:srgbClr val="000000"/>
                </a:solidFill>
                <a:latin typeface="Helvetica"/>
              </a:defRPr>
            </a:pPr>
            <a:r>
              <a:rPr lang="en-US" sz="1200" b="0" i="0" u="none" strike="noStrike">
                <a:solidFill>
                  <a:srgbClr val="000000"/>
                </a:solidFill>
                <a:latin typeface="Helvetica"/>
              </a:rPr>
              <a:t>Vector</a:t>
            </a:r>
            <a:r>
              <a:rPr lang="en-US" sz="1200" b="0" i="0" u="none" strike="noStrike" baseline="0">
                <a:solidFill>
                  <a:srgbClr val="000000"/>
                </a:solidFill>
                <a:latin typeface="Helvetica"/>
              </a:rPr>
              <a:t> ideal</a:t>
            </a:r>
            <a:endParaRPr lang="en-US" sz="1200" b="0" i="0" u="none" strike="noStrike">
              <a:solidFill>
                <a:srgbClr val="000000"/>
              </a:solidFill>
              <a:latin typeface="Helvetica"/>
            </a:endParaRPr>
          </a:p>
        </c:rich>
      </c:tx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37101802959094"/>
          <c:y val="0.135743169429048"/>
          <c:w val="0.812494235648167"/>
          <c:h val="0.723607019110535"/>
        </c:manualLayout>
      </c:layout>
      <c:scatterChart>
        <c:scatterStyle val="lineMarker"/>
        <c:varyColors val="0"/>
        <c:ser>
          <c:idx val="0"/>
          <c:order val="0"/>
          <c:tx>
            <c:strRef>
              <c:f>'AVX2 vs AVX512'!$C$1</c:f>
              <c:strCache>
                <c:ptCount val="1"/>
              </c:strCache>
            </c:strRef>
          </c:tx>
          <c:spPr>
            <a:ln w="25400" cap="flat">
              <a:solidFill>
                <a:srgbClr val="51A7F9"/>
              </a:solidFill>
              <a:prstDash val="solid"/>
              <a:miter lim="400000"/>
            </a:ln>
            <a:effectLst/>
          </c:spPr>
          <c:marker>
            <c:symbol val="circle"/>
            <c:size val="8"/>
            <c:spPr>
              <a:solidFill>
                <a:srgbClr val="FFFFFF"/>
              </a:solidFill>
              <a:ln w="25400" cap="flat">
                <a:solidFill>
                  <a:srgbClr val="51A7F9"/>
                </a:solidFill>
                <a:prstDash val="solid"/>
                <a:miter lim="400000"/>
              </a:ln>
              <a:effectLst/>
            </c:spPr>
          </c:marker>
          <c:xVal>
            <c:numRef>
              <c:f>'AVX2 vs AVX512'!$B$12:$B$19</c:f>
              <c:numCache>
                <c:formatCode>General</c:formatCode>
                <c:ptCount val="8"/>
                <c:pt idx="0">
                  <c:v>1.0</c:v>
                </c:pt>
                <c:pt idx="1">
                  <c:v>8.0</c:v>
                </c:pt>
                <c:pt idx="2">
                  <c:v>16.0</c:v>
                </c:pt>
                <c:pt idx="3">
                  <c:v>36.0</c:v>
                </c:pt>
                <c:pt idx="4">
                  <c:v>64.0</c:v>
                </c:pt>
                <c:pt idx="5">
                  <c:v>128.0</c:v>
                </c:pt>
                <c:pt idx="6">
                  <c:v>192.0</c:v>
                </c:pt>
                <c:pt idx="7">
                  <c:v>256.0</c:v>
                </c:pt>
              </c:numCache>
            </c:numRef>
          </c:xVal>
          <c:yVal>
            <c:numRef>
              <c:f>'AVX2 vs AVX512'!$C$12:$C$19</c:f>
              <c:numCache>
                <c:formatCode>0.00</c:formatCode>
                <c:ptCount val="8"/>
                <c:pt idx="0">
                  <c:v>2.061294710730575</c:v>
                </c:pt>
                <c:pt idx="1">
                  <c:v>2.044303797468354</c:v>
                </c:pt>
                <c:pt idx="2">
                  <c:v>2.040557667934094</c:v>
                </c:pt>
                <c:pt idx="3">
                  <c:v>2.039548022598856</c:v>
                </c:pt>
                <c:pt idx="4">
                  <c:v>1.980769230769231</c:v>
                </c:pt>
                <c:pt idx="5">
                  <c:v>1.864847303443795</c:v>
                </c:pt>
                <c:pt idx="6">
                  <c:v>1.76027397260274</c:v>
                </c:pt>
                <c:pt idx="7">
                  <c:v>1.76056338028169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3800400"/>
        <c:axId val="1032904320"/>
      </c:scatterChart>
      <c:valAx>
        <c:axId val="1033800400"/>
        <c:scaling>
          <c:orientation val="minMax"/>
          <c:max val="300.0"/>
        </c:scaling>
        <c:delete val="0"/>
        <c:axPos val="b"/>
        <c:title>
          <c:tx>
            <c:rich>
              <a:bodyPr rot="0"/>
              <a:lstStyle/>
              <a:p>
                <a:pPr>
                  <a:defRPr sz="11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r>
                  <a:rPr lang="en-US" sz="1100" b="0" i="0" u="none" strike="noStrike">
                    <a:solidFill>
                      <a:srgbClr val="000000"/>
                    </a:solidFill>
                    <a:latin typeface="Helvetica"/>
                  </a:rPr>
                  <a:t>Nthreads</a:t>
                </a:r>
              </a:p>
            </c:rich>
          </c:tx>
          <c:overlay val="1"/>
        </c:title>
        <c:numFmt formatCode="General" sourceLinked="1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1032904320"/>
        <c:crosses val="autoZero"/>
        <c:crossBetween val="between"/>
        <c:majorUnit val="75.0"/>
        <c:minorUnit val="37.5"/>
      </c:valAx>
      <c:valAx>
        <c:axId val="1032904320"/>
        <c:scaling>
          <c:orientation val="minMax"/>
          <c:max val="2.2"/>
          <c:min val="1.6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11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r>
                  <a:rPr lang="is-IS" sz="1100" b="0" i="0" u="none" strike="noStrike">
                    <a:solidFill>
                      <a:srgbClr val="000000"/>
                    </a:solidFill>
                    <a:latin typeface="Helvetica"/>
                  </a:rPr>
                  <a:t>T(AVX2)/T(AVX512)</a:t>
                </a:r>
              </a:p>
            </c:rich>
          </c:tx>
          <c:overlay val="1"/>
        </c:title>
        <c:numFmt formatCode="0.00" sourceLinked="1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1033800400"/>
        <c:crosses val="autoZero"/>
        <c:crossBetween val="between"/>
        <c:majorUnit val="0.1"/>
        <c:minorUnit val="0.1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000" b="0" i="0"/>
            </a:pPr>
            <a:r>
              <a:rPr lang="en-US" sz="1000" b="0" i="0" dirty="0"/>
              <a:t>Speedup</a:t>
            </a:r>
            <a:r>
              <a:rPr lang="en-US" sz="1000" b="0" i="0" baseline="0" dirty="0"/>
              <a:t> </a:t>
            </a:r>
            <a:r>
              <a:rPr lang="en-US" sz="1000" b="0" i="0" baseline="0" dirty="0" err="1"/>
              <a:t>wrt</a:t>
            </a:r>
            <a:r>
              <a:rPr lang="en-US" sz="1000" b="0" i="0" baseline="0" dirty="0"/>
              <a:t> multithreaded classical approach</a:t>
            </a:r>
            <a:endParaRPr lang="en-US" sz="1000" b="0" i="0" dirty="0"/>
          </a:p>
        </c:rich>
      </c:tx>
      <c:layout>
        <c:manualLayout>
          <c:xMode val="edge"/>
          <c:yMode val="edge"/>
          <c:x val="0.270515306090437"/>
          <c:y val="0.677947269965995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6763544178934"/>
          <c:y val="0.119122"/>
          <c:w val="0.78776123824699"/>
          <c:h val="0.664044168453485"/>
        </c:manualLayout>
      </c:layout>
      <c:scatterChart>
        <c:scatterStyle val="lineMarker"/>
        <c:varyColors val="0"/>
        <c:ser>
          <c:idx val="0"/>
          <c:order val="0"/>
          <c:tx>
            <c:v>ideal vector vs. classical</c:v>
          </c:tx>
          <c:spPr>
            <a:ln w="25400" cap="flat">
              <a:solidFill>
                <a:schemeClr val="accent2"/>
              </a:solidFill>
              <a:prstDash val="solid"/>
              <a:miter lim="400000"/>
            </a:ln>
            <a:effectLst/>
          </c:spPr>
          <c:marker>
            <c:symbol val="circle"/>
            <c:size val="8"/>
            <c:spPr>
              <a:solidFill>
                <a:srgbClr val="FFFFFF"/>
              </a:solidFill>
              <a:ln w="25400" cap="flat">
                <a:solidFill>
                  <a:schemeClr val="accent2"/>
                </a:solidFill>
                <a:prstDash val="solid"/>
                <a:miter lim="400000"/>
              </a:ln>
              <a:effectLst/>
            </c:spPr>
          </c:marker>
          <c:xVal>
            <c:numRef>
              <c:f>SCALABILITIES!$B$22:$B$29</c:f>
              <c:numCache>
                <c:formatCode>General</c:formatCode>
                <c:ptCount val="8"/>
                <c:pt idx="0">
                  <c:v>1.0</c:v>
                </c:pt>
                <c:pt idx="1">
                  <c:v>8.0</c:v>
                </c:pt>
                <c:pt idx="2">
                  <c:v>16.0</c:v>
                </c:pt>
                <c:pt idx="3">
                  <c:v>36.0</c:v>
                </c:pt>
                <c:pt idx="4">
                  <c:v>64.0</c:v>
                </c:pt>
                <c:pt idx="5">
                  <c:v>128.0</c:v>
                </c:pt>
                <c:pt idx="6">
                  <c:v>192.0</c:v>
                </c:pt>
                <c:pt idx="7">
                  <c:v>256.0</c:v>
                </c:pt>
              </c:numCache>
            </c:numRef>
          </c:xVal>
          <c:yVal>
            <c:numRef>
              <c:f>SCALABILITIES!$C$22:$C$29</c:f>
              <c:numCache>
                <c:formatCode>0</c:formatCode>
                <c:ptCount val="8"/>
                <c:pt idx="0">
                  <c:v>21.0474513883332</c:v>
                </c:pt>
                <c:pt idx="1">
                  <c:v>27.05696202531646</c:v>
                </c:pt>
                <c:pt idx="2">
                  <c:v>41.49556400506971</c:v>
                </c:pt>
                <c:pt idx="3">
                  <c:v>79.06779661016948</c:v>
                </c:pt>
                <c:pt idx="4">
                  <c:v>130.9615384615385</c:v>
                </c:pt>
                <c:pt idx="5">
                  <c:v>139.0</c:v>
                </c:pt>
                <c:pt idx="6">
                  <c:v>130.13698630137</c:v>
                </c:pt>
                <c:pt idx="7">
                  <c:v>146.0</c:v>
                </c:pt>
              </c:numCache>
            </c:numRef>
          </c:yVal>
          <c:smooth val="0"/>
        </c:ser>
        <c:ser>
          <c:idx val="1"/>
          <c:order val="1"/>
          <c:tx>
            <c:v>basket vs. classical</c:v>
          </c:tx>
          <c:spPr>
            <a:ln w="25400" cap="flat">
              <a:solidFill>
                <a:schemeClr val="accent1">
                  <a:hueOff val="-53954"/>
                  <a:satOff val="-4348"/>
                  <a:lumOff val="-11375"/>
                </a:schemeClr>
              </a:solidFill>
              <a:prstDash val="solid"/>
              <a:miter lim="400000"/>
            </a:ln>
            <a:effectLst/>
          </c:spPr>
          <c:marker>
            <c:symbol val="circle"/>
            <c:size val="8"/>
            <c:spPr>
              <a:solidFill>
                <a:srgbClr val="FFFFFF"/>
              </a:solidFill>
              <a:ln w="25400" cap="flat">
                <a:solidFill>
                  <a:schemeClr val="accent1">
                    <a:hueOff val="-53954"/>
                    <a:satOff val="-4348"/>
                    <a:lumOff val="-11375"/>
                  </a:schemeClr>
                </a:solidFill>
                <a:prstDash val="solid"/>
                <a:miter lim="400000"/>
              </a:ln>
              <a:effectLst/>
            </c:spPr>
          </c:marker>
          <c:xVal>
            <c:numRef>
              <c:f>SCALABILITIES!$B$22:$B$29</c:f>
              <c:numCache>
                <c:formatCode>General</c:formatCode>
                <c:ptCount val="8"/>
                <c:pt idx="0">
                  <c:v>1.0</c:v>
                </c:pt>
                <c:pt idx="1">
                  <c:v>8.0</c:v>
                </c:pt>
                <c:pt idx="2">
                  <c:v>16.0</c:v>
                </c:pt>
                <c:pt idx="3">
                  <c:v>36.0</c:v>
                </c:pt>
                <c:pt idx="4">
                  <c:v>64.0</c:v>
                </c:pt>
                <c:pt idx="5">
                  <c:v>128.0</c:v>
                </c:pt>
                <c:pt idx="6">
                  <c:v>192.0</c:v>
                </c:pt>
                <c:pt idx="7">
                  <c:v>256.0</c:v>
                </c:pt>
              </c:numCache>
            </c:numRef>
          </c:xVal>
          <c:yVal>
            <c:numRef>
              <c:f>SCALABILITIES!$D$22:$D$29</c:f>
              <c:numCache>
                <c:formatCode>0</c:formatCode>
                <c:ptCount val="8"/>
                <c:pt idx="0">
                  <c:v>12.96352883193692</c:v>
                </c:pt>
                <c:pt idx="1">
                  <c:v>16.83070866141732</c:v>
                </c:pt>
                <c:pt idx="2">
                  <c:v>25.77952755905512</c:v>
                </c:pt>
                <c:pt idx="3">
                  <c:v>35.16331658291457</c:v>
                </c:pt>
                <c:pt idx="4">
                  <c:v>83.55828220858845</c:v>
                </c:pt>
                <c:pt idx="5">
                  <c:v>89.0</c:v>
                </c:pt>
                <c:pt idx="6">
                  <c:v>77.55102040816326</c:v>
                </c:pt>
                <c:pt idx="7">
                  <c:v>72.0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3511328"/>
        <c:axId val="1037098368"/>
      </c:scatterChart>
      <c:valAx>
        <c:axId val="1033511328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11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r>
                  <a:rPr lang="en-US" sz="1100" b="0" i="0" u="none" strike="noStrike">
                    <a:solidFill>
                      <a:srgbClr val="000000"/>
                    </a:solidFill>
                    <a:latin typeface="Helvetica"/>
                  </a:rPr>
                  <a:t>NTHREADS</a:t>
                </a:r>
              </a:p>
            </c:rich>
          </c:tx>
          <c:overlay val="1"/>
        </c:title>
        <c:numFmt formatCode="General" sourceLinked="1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1037098368"/>
        <c:crosses val="autoZero"/>
        <c:crossBetween val="between"/>
        <c:majorUnit val="75.0"/>
        <c:minorUnit val="37.5"/>
      </c:valAx>
      <c:valAx>
        <c:axId val="1037098368"/>
        <c:scaling>
          <c:orientation val="minMax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11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r>
                  <a:rPr lang="en-US" sz="1100" b="0" i="0" u="none" strike="noStrike" dirty="0" smtClean="0">
                    <a:solidFill>
                      <a:srgbClr val="000000"/>
                    </a:solidFill>
                    <a:latin typeface="Helvetica"/>
                  </a:rPr>
                  <a:t>T(</a:t>
                </a:r>
                <a:r>
                  <a:rPr lang="en-US" sz="1100" b="0" i="0" u="none" strike="noStrike" dirty="0" err="1" smtClean="0">
                    <a:solidFill>
                      <a:srgbClr val="000000"/>
                    </a:solidFill>
                    <a:latin typeface="Helvetica"/>
                  </a:rPr>
                  <a:t>GeantV</a:t>
                </a:r>
                <a:r>
                  <a:rPr lang="en-US" sz="1100" b="0" i="0" u="none" strike="noStrike" dirty="0" smtClean="0">
                    <a:solidFill>
                      <a:srgbClr val="000000"/>
                    </a:solidFill>
                    <a:latin typeface="Helvetica"/>
                  </a:rPr>
                  <a:t>)/T(Classical)</a:t>
                </a:r>
                <a:endParaRPr lang="en-US" sz="1100" b="0" i="0" u="none" strike="noStrike" dirty="0">
                  <a:solidFill>
                    <a:srgbClr val="000000"/>
                  </a:solidFill>
                  <a:latin typeface="Helvetica"/>
                </a:endParaRPr>
              </a:p>
            </c:rich>
          </c:tx>
          <c:overlay val="1"/>
        </c:title>
        <c:numFmt formatCode="0" sourceLinked="1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1033511328"/>
        <c:crosses val="autoZero"/>
        <c:crossBetween val="between"/>
        <c:majorUnit val="35.0"/>
        <c:minorUnit val="17.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974741"/>
          <c:y val="0.0"/>
          <c:w val="0.858164"/>
          <c:h val="0.0626176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000000"/>
              </a:solidFill>
              <a:latin typeface="Helvetica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9437088184607"/>
          <c:y val="0.0766244319506127"/>
          <c:w val="0.792082798033418"/>
          <c:h val="0.754150890160833"/>
        </c:manualLayout>
      </c:layout>
      <c:scatterChart>
        <c:scatterStyle val="lineMarker"/>
        <c:varyColors val="0"/>
        <c:ser>
          <c:idx val="0"/>
          <c:order val="0"/>
          <c:tx>
            <c:v>GeantV  multithreads</c:v>
          </c:tx>
          <c:xVal>
            <c:numRef>
              <c:f>Sheet1!$D$59:$D$66</c:f>
              <c:numCache>
                <c:formatCode>General</c:formatCode>
                <c:ptCount val="8"/>
                <c:pt idx="0">
                  <c:v>1.0</c:v>
                </c:pt>
                <c:pt idx="1">
                  <c:v>4.0</c:v>
                </c:pt>
                <c:pt idx="2">
                  <c:v>8.0</c:v>
                </c:pt>
                <c:pt idx="3">
                  <c:v>16.0</c:v>
                </c:pt>
                <c:pt idx="4">
                  <c:v>32.0</c:v>
                </c:pt>
                <c:pt idx="5">
                  <c:v>64.0</c:v>
                </c:pt>
                <c:pt idx="6">
                  <c:v>128.0</c:v>
                </c:pt>
                <c:pt idx="7">
                  <c:v>256.0</c:v>
                </c:pt>
              </c:numCache>
            </c:numRef>
          </c:xVal>
          <c:yVal>
            <c:numRef>
              <c:f>Sheet1!$G$59:$G$66</c:f>
              <c:numCache>
                <c:formatCode>General</c:formatCode>
                <c:ptCount val="8"/>
                <c:pt idx="2">
                  <c:v>14.32748538011696</c:v>
                </c:pt>
                <c:pt idx="3">
                  <c:v>35.41392904073587</c:v>
                </c:pt>
                <c:pt idx="4">
                  <c:v>59.68992248062015</c:v>
                </c:pt>
                <c:pt idx="5">
                  <c:v>158.0645161290323</c:v>
                </c:pt>
                <c:pt idx="6">
                  <c:v>212.2047244094487</c:v>
                </c:pt>
                <c:pt idx="7">
                  <c:v>229.3617021276596</c:v>
                </c:pt>
              </c:numCache>
            </c:numRef>
          </c:yVal>
          <c:smooth val="0"/>
        </c:ser>
        <c:ser>
          <c:idx val="1"/>
          <c:order val="1"/>
          <c:tx>
            <c:v>Geant V single thread</c:v>
          </c:tx>
          <c:xVal>
            <c:numRef>
              <c:f>Sheet1!$D$59:$D$66</c:f>
              <c:numCache>
                <c:formatCode>General</c:formatCode>
                <c:ptCount val="8"/>
                <c:pt idx="0">
                  <c:v>1.0</c:v>
                </c:pt>
                <c:pt idx="1">
                  <c:v>4.0</c:v>
                </c:pt>
                <c:pt idx="2">
                  <c:v>8.0</c:v>
                </c:pt>
                <c:pt idx="3">
                  <c:v>16.0</c:v>
                </c:pt>
                <c:pt idx="4">
                  <c:v>32.0</c:v>
                </c:pt>
                <c:pt idx="5">
                  <c:v>64.0</c:v>
                </c:pt>
                <c:pt idx="6">
                  <c:v>128.0</c:v>
                </c:pt>
                <c:pt idx="7">
                  <c:v>256.0</c:v>
                </c:pt>
              </c:numCache>
            </c:numRef>
          </c:xVal>
          <c:yVal>
            <c:numRef>
              <c:f>Sheet1!$E$59:$E$66</c:f>
              <c:numCache>
                <c:formatCode>General</c:formatCode>
                <c:ptCount val="8"/>
                <c:pt idx="0">
                  <c:v>4.73429951690821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54656784"/>
        <c:axId val="1032160848"/>
      </c:scatterChart>
      <c:valAx>
        <c:axId val="954656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 err="1"/>
                  <a:t>Nthreads</a:t>
                </a:r>
                <a:endParaRPr lang="en-US" sz="1200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032160848"/>
        <c:crosses val="autoZero"/>
        <c:crossBetween val="midCat"/>
      </c:valAx>
      <c:valAx>
        <c:axId val="103216084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T(1</a:t>
                </a:r>
                <a:r>
                  <a:rPr lang="en-US" sz="1200" baseline="0"/>
                  <a:t> thread)/T(N threads)</a:t>
                </a:r>
                <a:endParaRPr lang="en-US" sz="120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95465678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DE73C-4CCD-1645-918E-D1824F79B582}" type="datetimeFigureOut">
              <a:rPr lang="en-US" smtClean="0"/>
              <a:t>3/20/17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F4BE0-5235-E442-9C12-D51D6E66F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72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ADCF1-2914-F942-8A5C-38859B0B1389}" type="datetimeFigureOut">
              <a:rPr lang="en-US" smtClean="0"/>
              <a:t>3/20/17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EC6986-8ED6-F14B-9E02-920F75F26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290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Compared to</a:t>
            </a:r>
            <a:r>
              <a:rPr lang="en-US" baseline="0" dirty="0" smtClean="0"/>
              <a:t> the classical approach, </a:t>
            </a:r>
            <a:r>
              <a:rPr lang="en-US" baseline="0" dirty="0" err="1" smtClean="0"/>
              <a:t>GeantV</a:t>
            </a:r>
            <a:r>
              <a:rPr lang="en-US" baseline="0" dirty="0" smtClean="0"/>
              <a:t> transports vectors of tracks grouped by geometry/physics to get access to fine grain parallelism features like ILP/SIMD, with much better cache coherence.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D4C593-DA59-E64B-B3B9-4FBC198F53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5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70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Basketizing</a:t>
            </a:r>
            <a:r>
              <a:rPr lang="en-US" dirty="0" smtClean="0"/>
              <a:t> is the most important operation</a:t>
            </a:r>
            <a:r>
              <a:rPr lang="en-US" baseline="0" dirty="0" smtClean="0"/>
              <a:t> generating concurrency cost, but the overhead by data copying is larger than 20%. Q1: can we reduce? -&gt; Yes, by handling AOS, Q2: Is the overhead lesser than benefits? -&gt; Yes, but only after being demonstrated by benchmarks. Concurrency on top of SOA is not so efficient due to the long time taken by copying all track fields, introducing also a lot of false sharing.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764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that scalability issues</a:t>
            </a:r>
            <a:r>
              <a:rPr lang="en-US" baseline="0" dirty="0" smtClean="0"/>
              <a:t> are due to </a:t>
            </a:r>
            <a:r>
              <a:rPr lang="en-US" baseline="0" dirty="0" err="1" smtClean="0"/>
              <a:t>basketization</a:t>
            </a:r>
            <a:r>
              <a:rPr lang="en-US" baseline="0" dirty="0" smtClean="0"/>
              <a:t> procedure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61C8689-8455-3546-ADF9-3B7273760F6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3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61C8689-8455-3546-ADF9-3B7273760F6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785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3305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C6986-8ED6-F14B-9E02-920F75F264A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22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330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4257EE3-3E3A-6346-8443-D112EEBC697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118872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034554"/>
            <a:ext cx="10668000" cy="1564184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87" y="758008"/>
            <a:ext cx="894213" cy="6600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6281" y="758009"/>
            <a:ext cx="2029760" cy="383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229" y="642763"/>
            <a:ext cx="1133583" cy="850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3775" y="642762"/>
            <a:ext cx="843515" cy="6326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5294" y="647676"/>
            <a:ext cx="1052425" cy="641980"/>
          </a:xfrm>
          <a:prstGeom prst="rect">
            <a:avLst/>
          </a:prstGeom>
        </p:spPr>
      </p:pic>
      <p:pic>
        <p:nvPicPr>
          <p:cNvPr id="12" name="Picture 11" descr="intel-parallel-computing-centers-allinea-softwar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798" y="642763"/>
            <a:ext cx="1138340" cy="6426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0476" y="642762"/>
            <a:ext cx="1390395" cy="6468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7718" y="642762"/>
            <a:ext cx="843515" cy="632636"/>
          </a:xfrm>
          <a:prstGeom prst="rect">
            <a:avLst/>
          </a:prstGeom>
        </p:spPr>
      </p:pic>
      <p:pic>
        <p:nvPicPr>
          <p:cNvPr id="16" name="Picture 15" descr="g5ggc-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35143"/>
            <a:ext cx="1207585" cy="1563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11887200" cy="914400"/>
          </a:xfrm>
          <a:solidFill>
            <a:srgbClr val="3176CB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lear Sans"/>
                <a:ea typeface="+mj-ea"/>
                <a:cs typeface="Clear San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17317" y="2048256"/>
            <a:ext cx="4569884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039112"/>
            <a:ext cx="6096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773459" y="188260"/>
            <a:ext cx="284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719859" y="6569076"/>
            <a:ext cx="609600" cy="365125"/>
          </a:xfrm>
          <a:prstGeom prst="rect">
            <a:avLst/>
          </a:prstGeom>
        </p:spPr>
        <p:txBody>
          <a:bodyPr/>
          <a:lstStyle/>
          <a:p>
            <a:fld id="{7BBDC32D-42F1-134B-A1AD-9507E135B2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118872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02306"/>
            <a:ext cx="10668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10651067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118872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02306"/>
            <a:ext cx="10668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73459" y="188260"/>
            <a:ext cx="284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5315712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571488" y="1129553"/>
            <a:ext cx="5315712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118872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02306"/>
            <a:ext cx="10668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73459" y="188260"/>
            <a:ext cx="284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880262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8400" y="1129553"/>
            <a:ext cx="18288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058400" y="2629169"/>
            <a:ext cx="18288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9859" y="6569076"/>
            <a:ext cx="609600" cy="365125"/>
          </a:xfrm>
          <a:prstGeom prst="rect">
            <a:avLst/>
          </a:prstGeom>
        </p:spPr>
        <p:txBody>
          <a:bodyPr/>
          <a:lstStyle/>
          <a:p>
            <a:fld id="{7BBDC32D-42F1-134B-A1AD-9507E135B2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50071" y="1129554"/>
            <a:ext cx="12192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0133" y="1734671"/>
            <a:ext cx="8568267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lear Sans"/>
                <a:cs typeface="Clear Sans"/>
              </a:defRPr>
            </a:lvl1pPr>
          </a:lstStyle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9859" y="6569076"/>
            <a:ext cx="609600" cy="365125"/>
          </a:xfrm>
          <a:prstGeom prst="rect">
            <a:avLst/>
          </a:prstGeom>
        </p:spPr>
        <p:txBody>
          <a:bodyPr/>
          <a:lstStyle/>
          <a:p>
            <a:fld id="{7BBDC32D-42F1-134B-A1AD-9507E135B2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3" y="799304"/>
            <a:ext cx="11885087" cy="914401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body" sz="half" idx="1"/>
          </p:nvPr>
        </p:nvSpPr>
        <p:spPr>
          <a:xfrm>
            <a:off x="231011" y="1867302"/>
            <a:ext cx="5621155" cy="4581625"/>
          </a:xfrm>
          <a:prstGeom prst="rect">
            <a:avLst/>
          </a:prstGeom>
        </p:spPr>
        <p:txBody>
          <a:bodyPr/>
          <a:lstStyle>
            <a:lvl2pPr marL="914353" indent="-448711"/>
            <a:lvl3pPr marL="1379999" indent="-465644"/>
            <a:lvl4pPr marL="1828708" indent="-448710"/>
            <a:lvl5pPr marL="2294352" indent="-465644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11719859" y="6569076"/>
            <a:ext cx="609600" cy="36512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1567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719859" y="6569076"/>
            <a:ext cx="609600" cy="365125"/>
          </a:xfrm>
          <a:prstGeom prst="rect">
            <a:avLst/>
          </a:prstGeom>
        </p:spPr>
        <p:txBody>
          <a:bodyPr/>
          <a:lstStyle/>
          <a:p>
            <a:fld id="{EE2556C5-CE8C-6547-B838-EA80C61A4A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7485" y="1604433"/>
            <a:ext cx="5342468" cy="4567767"/>
          </a:xfrm>
        </p:spPr>
        <p:txBody>
          <a:bodyPr vert="horz" lIns="0" tIns="0" rIns="0" bIns="0" rtlCol="0">
            <a:noAutofit/>
          </a:bodyPr>
          <a:lstStyle>
            <a:lvl1pPr>
              <a:defRPr lang="en-US" dirty="0" smtClean="0"/>
            </a:lvl1pPr>
            <a:lvl2pPr>
              <a:defRPr lang="en-US" dirty="0" smtClean="0">
                <a:solidFill>
                  <a:schemeClr val="tx2"/>
                </a:solidFill>
              </a:defRPr>
            </a:lvl2pPr>
            <a:lvl3pPr>
              <a:defRPr lang="en-US" sz="1900" dirty="0" smtClean="0">
                <a:solidFill>
                  <a:schemeClr val="tx2"/>
                </a:solidFill>
              </a:defRPr>
            </a:lvl3pPr>
            <a:lvl4pPr>
              <a:defRPr lang="en-US" sz="1600" dirty="0" smtClean="0">
                <a:solidFill>
                  <a:schemeClr val="tx2"/>
                </a:solidFill>
              </a:defRPr>
            </a:lvl4pPr>
            <a:lvl5pPr>
              <a:defRPr lang="en-US" sz="1600" dirty="0">
                <a:solidFill>
                  <a:schemeClr val="tx2"/>
                </a:solidFill>
              </a:defRPr>
            </a:lvl5pPr>
          </a:lstStyle>
          <a:p>
            <a:pPr marR="0" lvl="0" fontAlgn="auto">
              <a:lnSpc>
                <a:spcPct val="100000"/>
              </a:lnSpc>
              <a:buClrTx/>
              <a:buSzTx/>
              <a:tabLst/>
            </a:pPr>
            <a:r>
              <a:rPr lang="en-US" dirty="0" smtClean="0"/>
              <a:t>18pt Intel Clear body text</a:t>
            </a:r>
          </a:p>
          <a:p>
            <a:pPr marR="0" lvl="1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</a:pPr>
            <a:r>
              <a:rPr lang="en-US" dirty="0" smtClean="0"/>
              <a:t>16pt Intel Clear bullet one</a:t>
            </a:r>
          </a:p>
          <a:p>
            <a:pPr lvl="2"/>
            <a:r>
              <a:rPr lang="en-US" dirty="0" err="1" smtClean="0"/>
              <a:t>14pt</a:t>
            </a:r>
            <a:r>
              <a:rPr lang="en-US" dirty="0" smtClean="0"/>
              <a:t> Intel Clear third level</a:t>
            </a:r>
          </a:p>
          <a:p>
            <a:pPr lvl="3"/>
            <a:r>
              <a:rPr lang="en-US" dirty="0" err="1" smtClean="0"/>
              <a:t>12pt</a:t>
            </a:r>
            <a:r>
              <a:rPr lang="en-US" dirty="0" smtClean="0"/>
              <a:t> Intel Clear fourth level</a:t>
            </a:r>
          </a:p>
          <a:p>
            <a:pPr lvl="4"/>
            <a:r>
              <a:rPr lang="en-US" dirty="0" err="1" smtClean="0"/>
              <a:t>12pt</a:t>
            </a:r>
            <a:r>
              <a:rPr lang="en-US" dirty="0" smtClean="0"/>
              <a:t> Intel Clear fifth level</a:t>
            </a:r>
            <a:endParaRPr lang="en-US" dirty="0"/>
          </a:p>
        </p:txBody>
      </p:sp>
      <p:sp>
        <p:nvSpPr>
          <p:cNvPr id="8" name="Title 6"/>
          <p:cNvSpPr>
            <a:spLocks noGrp="1"/>
          </p:cNvSpPr>
          <p:nvPr>
            <p:ph type="title" hasCustomPrompt="1"/>
          </p:nvPr>
        </p:nvSpPr>
        <p:spPr>
          <a:xfrm>
            <a:off x="607484" y="411797"/>
            <a:ext cx="10972800" cy="1158240"/>
          </a:xfrm>
        </p:spPr>
        <p:txBody>
          <a:bodyPr/>
          <a:lstStyle>
            <a:lvl1pPr>
              <a:defRPr b="0" i="0" baseline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28pt Intel Clear Headline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41018" y="1257907"/>
            <a:ext cx="4241497" cy="2227933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2400">
                <a:latin typeface="Intel Clear"/>
              </a:defRPr>
            </a:lvl1pPr>
          </a:lstStyle>
          <a:p>
            <a:r>
              <a:rPr lang="en-US" sz="1500" smtClean="0">
                <a:latin typeface="Arial"/>
              </a:rPr>
              <a:t>Drag picture to placeholder or click icon to add</a:t>
            </a:r>
            <a:endParaRPr lang="en-US" sz="1500" dirty="0">
              <a:latin typeface="Arial"/>
            </a:endParaRP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41018" y="3791863"/>
            <a:ext cx="4241497" cy="2227933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 sz="2400">
                <a:latin typeface="Intel Clear"/>
              </a:defRPr>
            </a:lvl1pPr>
          </a:lstStyle>
          <a:p>
            <a:r>
              <a:rPr lang="en-US" sz="1500" smtClean="0">
                <a:latin typeface="Arial"/>
              </a:rPr>
              <a:t>Drag picture to placeholder or click icon to add</a:t>
            </a:r>
            <a:endParaRPr lang="en-US" sz="150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6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9859" y="6569076"/>
            <a:ext cx="609600" cy="365125"/>
          </a:xfrm>
          <a:prstGeom prst="rect">
            <a:avLst/>
          </a:prstGeom>
        </p:spPr>
        <p:txBody>
          <a:bodyPr/>
          <a:lstStyle/>
          <a:p>
            <a:fld id="{7BBDC32D-42F1-134B-A1AD-9507E135B2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118872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943600"/>
            <a:ext cx="10668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10651067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11887200" cy="2286000"/>
          </a:xfrm>
          <a:solidFill>
            <a:srgbClr val="3176CB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Clear Sans"/>
                <a:ea typeface="+mj-ea"/>
                <a:cs typeface="Clear San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5484607"/>
            <a:ext cx="10668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ea typeface="+mn-ea"/>
                <a:cs typeface="Clear San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19859" y="6569076"/>
            <a:ext cx="609600" cy="365125"/>
          </a:xfrm>
          <a:prstGeom prst="rect">
            <a:avLst/>
          </a:prstGeom>
        </p:spPr>
        <p:txBody>
          <a:bodyPr/>
          <a:lstStyle/>
          <a:p>
            <a:fld id="{7BBDC32D-42F1-134B-A1AD-9507E135B2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0133" y="2595563"/>
            <a:ext cx="475488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3379" y="2595563"/>
            <a:ext cx="475488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773459" y="188260"/>
            <a:ext cx="284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719859" y="6569076"/>
            <a:ext cx="609600" cy="365125"/>
          </a:xfrm>
          <a:prstGeom prst="rect">
            <a:avLst/>
          </a:prstGeom>
        </p:spPr>
        <p:txBody>
          <a:bodyPr/>
          <a:lstStyle/>
          <a:p>
            <a:fld id="{7BBDC32D-42F1-134B-A1AD-9507E135B2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4117" y="2017714"/>
            <a:ext cx="475488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4117" y="3065929"/>
            <a:ext cx="475488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63379" y="2017714"/>
            <a:ext cx="475488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63379" y="3065929"/>
            <a:ext cx="475488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773459" y="188260"/>
            <a:ext cx="284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94117" y="188260"/>
            <a:ext cx="3860800" cy="365125"/>
          </a:xfrm>
        </p:spPr>
        <p:txBody>
          <a:bodyPr/>
          <a:lstStyle/>
          <a:p>
            <a:endParaRPr lang="en-US" dirty="0" smtClean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719859" y="6569076"/>
            <a:ext cx="609600" cy="365125"/>
          </a:xfrm>
          <a:prstGeom prst="rect">
            <a:avLst/>
          </a:prstGeom>
        </p:spPr>
        <p:txBody>
          <a:bodyPr/>
          <a:lstStyle/>
          <a:p>
            <a:fld id="{7BBDC32D-42F1-134B-A1AD-9507E135B2A8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616037" y="2904565"/>
            <a:ext cx="451104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85299" y="2904565"/>
            <a:ext cx="451104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16037" y="2904565"/>
            <a:ext cx="451104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985299" y="2904565"/>
            <a:ext cx="451104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616037" y="2904565"/>
            <a:ext cx="451104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85299" y="2904565"/>
            <a:ext cx="451104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719859" y="6569076"/>
            <a:ext cx="609600" cy="365125"/>
          </a:xfrm>
          <a:prstGeom prst="rect">
            <a:avLst/>
          </a:prstGeom>
        </p:spPr>
        <p:txBody>
          <a:bodyPr/>
          <a:lstStyle/>
          <a:p>
            <a:fld id="{7BBDC32D-42F1-134B-A1AD-9507E135B2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719859" y="6569076"/>
            <a:ext cx="609600" cy="365125"/>
          </a:xfrm>
          <a:prstGeom prst="rect">
            <a:avLst/>
          </a:prstGeom>
        </p:spPr>
        <p:txBody>
          <a:bodyPr/>
          <a:lstStyle/>
          <a:p>
            <a:fld id="{7BBDC32D-42F1-134B-A1AD-9507E135B2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11887200" cy="914400"/>
          </a:xfrm>
          <a:solidFill>
            <a:srgbClr val="3176CB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3379" y="2590801"/>
            <a:ext cx="475488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1269" y="2039111"/>
            <a:ext cx="475488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773459" y="188260"/>
            <a:ext cx="284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719859" y="6569076"/>
            <a:ext cx="609600" cy="365125"/>
          </a:xfrm>
          <a:prstGeom prst="rect">
            <a:avLst/>
          </a:prstGeom>
        </p:spPr>
        <p:txBody>
          <a:bodyPr/>
          <a:lstStyle/>
          <a:p>
            <a:fld id="{7BBDC32D-42F1-134B-A1AD-9507E135B2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19201" y="6675120"/>
            <a:ext cx="10665884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799303"/>
            <a:ext cx="11885084" cy="914400"/>
          </a:xfrm>
          <a:prstGeom prst="rect">
            <a:avLst/>
          </a:prstGeom>
          <a:solidFill>
            <a:srgbClr val="3176CB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899" y="2046112"/>
            <a:ext cx="10147301" cy="4220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73459" y="1882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382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Clear Sans"/>
                <a:cs typeface="Clear Sans"/>
              </a:defRPr>
            </a:lvl1pPr>
          </a:lstStyle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1219201" y="0"/>
            <a:ext cx="10665884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95847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Clear Sans"/>
          <a:ea typeface="+mj-ea"/>
          <a:cs typeface="Clear San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Clear Sans"/>
          <a:ea typeface="+mn-ea"/>
          <a:cs typeface="Clear San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Code modernization: The </a:t>
            </a:r>
            <a:r>
              <a:rPr lang="en-US" dirty="0" err="1" smtClean="0"/>
              <a:t>GeantV</a:t>
            </a:r>
            <a:r>
              <a:rPr lang="en-US" dirty="0" smtClean="0"/>
              <a:t> project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062492"/>
          </a:xfrm>
        </p:spPr>
        <p:txBody>
          <a:bodyPr>
            <a:norm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Gheata</a:t>
            </a:r>
            <a:r>
              <a:rPr lang="en-US" dirty="0" smtClean="0"/>
              <a:t> for the </a:t>
            </a:r>
            <a:r>
              <a:rPr lang="en-US" dirty="0" err="1"/>
              <a:t>G</a:t>
            </a:r>
            <a:r>
              <a:rPr lang="en-US" dirty="0" err="1" smtClean="0"/>
              <a:t>eantV</a:t>
            </a:r>
            <a:r>
              <a:rPr lang="en-US" dirty="0" smtClean="0"/>
              <a:t> team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1719859" y="6569076"/>
            <a:ext cx="609600" cy="365125"/>
          </a:xfrm>
          <a:prstGeom prst="rect">
            <a:avLst/>
          </a:prstGeom>
        </p:spPr>
        <p:txBody>
          <a:bodyPr/>
          <a:lstStyle/>
          <a:p>
            <a:fld id="{7BBDC32D-42F1-134B-A1AD-9507E135B2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3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153458" y="726708"/>
            <a:ext cx="11885085" cy="914401"/>
          </a:xfrm>
          <a:prstGeom prst="rect">
            <a:avLst/>
          </a:prstGeom>
        </p:spPr>
        <p:txBody>
          <a:bodyPr/>
          <a:lstStyle/>
          <a:p>
            <a:r>
              <a:t>Sub-node clustering</a:t>
            </a:r>
          </a:p>
        </p:txBody>
      </p:sp>
      <p:sp>
        <p:nvSpPr>
          <p:cNvPr id="253" name="Shape 253"/>
          <p:cNvSpPr>
            <a:spLocks noGrp="1"/>
          </p:cNvSpPr>
          <p:nvPr>
            <p:ph type="body" sz="half" idx="1"/>
          </p:nvPr>
        </p:nvSpPr>
        <p:spPr>
          <a:xfrm>
            <a:off x="352931" y="1994963"/>
            <a:ext cx="7440693" cy="43263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06886" indent="-406886" defTabSz="1085033">
              <a:spcBef>
                <a:spcPts val="2267"/>
              </a:spcBef>
              <a:defRPr sz="1779"/>
            </a:pPr>
            <a:r>
              <a:rPr dirty="0"/>
              <a:t>Known scalability issues of full GeantV due to synchronization in re-basketizing</a:t>
            </a:r>
          </a:p>
          <a:p>
            <a:pPr marL="406886" indent="-406886" defTabSz="1085033">
              <a:spcBef>
                <a:spcPts val="2267"/>
              </a:spcBef>
              <a:defRPr sz="1779"/>
            </a:pPr>
            <a:r>
              <a:rPr dirty="0"/>
              <a:t>New approach deploying several propagators clustering resources at sub-node level</a:t>
            </a:r>
          </a:p>
          <a:p>
            <a:pPr marL="406886" indent="-406886" defTabSz="1085033">
              <a:spcBef>
                <a:spcPts val="2267"/>
              </a:spcBef>
              <a:defRPr sz="1779"/>
            </a:pPr>
            <a:r>
              <a:rPr dirty="0"/>
              <a:t>Objectives: improved scalability at the scale of KNL and beyond, address both many-node and multi-socket (HPC) modes + non-homogenous resources</a:t>
            </a:r>
          </a:p>
          <a:p>
            <a:pPr marL="406886" indent="-406886" defTabSz="1085033">
              <a:spcBef>
                <a:spcPts val="2267"/>
              </a:spcBef>
              <a:defRPr sz="1779"/>
            </a:pPr>
            <a:r>
              <a:rPr dirty="0"/>
              <a:t>Implemented </a:t>
            </a:r>
            <a:r>
              <a:rPr dirty="0" smtClean="0"/>
              <a:t>recently</a:t>
            </a:r>
            <a:r>
              <a:rPr lang="fr-CH" dirty="0"/>
              <a:t> </a:t>
            </a:r>
            <a:r>
              <a:rPr lang="fr-CH" dirty="0" smtClean="0"/>
              <a:t>and tested on KNL</a:t>
            </a:r>
            <a:endParaRPr lang="fr-CH" dirty="0"/>
          </a:p>
        </p:txBody>
      </p:sp>
      <p:sp>
        <p:nvSpPr>
          <p:cNvPr id="254" name="Shape 254"/>
          <p:cNvSpPr>
            <a:spLocks noGrp="1"/>
          </p:cNvSpPr>
          <p:nvPr>
            <p:ph type="sldNum" sz="quarter" idx="2"/>
          </p:nvPr>
        </p:nvSpPr>
        <p:spPr>
          <a:xfrm>
            <a:off x="11720945" y="6606011"/>
            <a:ext cx="410679" cy="25198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8486987" y="140546"/>
            <a:ext cx="2370668" cy="212518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60957" tIns="60958" rIns="60957" bIns="60958" anchor="ctr"/>
          <a:lstStyle/>
          <a:p>
            <a:endParaRPr/>
          </a:p>
        </p:txBody>
      </p:sp>
      <p:pic>
        <p:nvPicPr>
          <p:cNvPr id="25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68733" y="3166534"/>
            <a:ext cx="3776135" cy="3572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25934" y="172770"/>
            <a:ext cx="2292775" cy="2062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5397406">
            <a:off x="9335135" y="2481593"/>
            <a:ext cx="674371" cy="3674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303628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231011" y="1916526"/>
            <a:ext cx="5583301" cy="4702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8" rIns="60957" bIns="60958">
            <a:normAutofit/>
          </a:bodyPr>
          <a:lstStyle/>
          <a:p>
            <a:pPr marL="416030" indent="-416030" defTabSz="1109416">
              <a:spcBef>
                <a:spcPts val="2400"/>
              </a:spcBef>
              <a:buClr>
                <a:schemeClr val="accent1"/>
              </a:buClr>
              <a:buSzPct val="100000"/>
              <a:buFont typeface="Wingdings 2"/>
              <a:buChar char=""/>
              <a:defRPr sz="182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lang="en-US" dirty="0"/>
              <a:t>Full track transport and </a:t>
            </a:r>
            <a:r>
              <a:rPr lang="en-US" dirty="0" err="1"/>
              <a:t>basketization</a:t>
            </a:r>
            <a:r>
              <a:rPr lang="en-US" dirty="0"/>
              <a:t> </a:t>
            </a:r>
            <a:r>
              <a:rPr lang="en-US" dirty="0" smtClean="0"/>
              <a:t>procedure</a:t>
            </a:r>
            <a:endParaRPr lang="en-US" dirty="0">
              <a:solidFill>
                <a:srgbClr val="4F81BD"/>
              </a:solidFill>
            </a:endParaRPr>
          </a:p>
          <a:p>
            <a:pPr marL="416030" lvl="7" indent="-416030" defTabSz="1109416">
              <a:spcBef>
                <a:spcPts val="2400"/>
              </a:spcBef>
              <a:buClr>
                <a:schemeClr val="accent1"/>
              </a:buClr>
              <a:buSzPct val="100000"/>
              <a:buFont typeface="Wingdings 2"/>
              <a:buChar char=""/>
              <a:defRPr sz="182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lang="en-US" dirty="0" smtClean="0">
                <a:solidFill>
                  <a:srgbClr val="4F81BD"/>
                </a:solidFill>
              </a:rPr>
              <a:t>Simplified </a:t>
            </a:r>
            <a:r>
              <a:rPr lang="en-US" dirty="0">
                <a:solidFill>
                  <a:srgbClr val="4F81BD"/>
                </a:solidFill>
              </a:rPr>
              <a:t>calorimeter </a:t>
            </a:r>
            <a:endParaRPr lang="fr-CH" dirty="0" smtClean="0">
              <a:solidFill>
                <a:srgbClr val="4F81BD"/>
              </a:solidFill>
            </a:endParaRPr>
          </a:p>
          <a:p>
            <a:pPr marL="416030" lvl="4" indent="-416030" defTabSz="1109416">
              <a:spcBef>
                <a:spcPts val="2400"/>
              </a:spcBef>
              <a:buClr>
                <a:schemeClr val="accent1"/>
              </a:buClr>
              <a:buSzPct val="100000"/>
              <a:buFont typeface="Wingdings 2"/>
              <a:buChar char=""/>
              <a:defRPr sz="182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dirty="0" smtClean="0"/>
              <a:t>Tabulated physics</a:t>
            </a:r>
            <a:r>
              <a:rPr lang="fr-CH" dirty="0" smtClean="0"/>
              <a:t> (EM processes + various materials)</a:t>
            </a:r>
            <a:endParaRPr dirty="0"/>
          </a:p>
          <a:p>
            <a:pPr marL="416030" indent="-416030" defTabSz="1109416">
              <a:spcBef>
                <a:spcPts val="2400"/>
              </a:spcBef>
              <a:buClr>
                <a:schemeClr val="accent1"/>
              </a:buClr>
              <a:buSzPct val="100000"/>
              <a:buFont typeface="Wingdings 2"/>
              <a:buChar char=""/>
              <a:defRPr sz="182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lang="fr-CH" dirty="0" smtClean="0"/>
              <a:t>Scalability </a:t>
            </a:r>
            <a:r>
              <a:rPr lang="fr-CH" dirty="0"/>
              <a:t>gets better by increasing number of propagators</a:t>
            </a:r>
          </a:p>
          <a:p>
            <a:pPr marL="416030" indent="-416030" defTabSz="1109416">
              <a:spcBef>
                <a:spcPts val="2400"/>
              </a:spcBef>
              <a:buClr>
                <a:schemeClr val="accent1"/>
              </a:buClr>
              <a:buSzPct val="100000"/>
              <a:buFont typeface="Wingdings 2"/>
              <a:buChar char=""/>
              <a:defRPr sz="182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lang="fr-CH" dirty="0" smtClean="0">
                <a:solidFill>
                  <a:schemeClr val="accent2"/>
                </a:solidFill>
              </a:rPr>
              <a:t>The </a:t>
            </a:r>
            <a:r>
              <a:rPr lang="fr-CH" dirty="0" err="1" smtClean="0">
                <a:solidFill>
                  <a:schemeClr val="accent2"/>
                </a:solidFill>
              </a:rPr>
              <a:t>seed</a:t>
            </a:r>
            <a:r>
              <a:rPr lang="fr-CH" dirty="0" smtClean="0">
                <a:solidFill>
                  <a:schemeClr val="accent2"/>
                </a:solidFill>
              </a:rPr>
              <a:t> for </a:t>
            </a:r>
            <a:r>
              <a:rPr lang="fr-CH" dirty="0" err="1" smtClean="0">
                <a:solidFill>
                  <a:schemeClr val="accent2"/>
                </a:solidFill>
              </a:rPr>
              <a:t>GeantV</a:t>
            </a:r>
            <a:r>
              <a:rPr lang="fr-CH" dirty="0" smtClean="0">
                <a:solidFill>
                  <a:schemeClr val="accent2"/>
                </a:solidFill>
              </a:rPr>
              <a:t> </a:t>
            </a:r>
            <a:r>
              <a:rPr lang="fr-CH" dirty="0" err="1" smtClean="0">
                <a:solidFill>
                  <a:schemeClr val="accent2"/>
                </a:solidFill>
              </a:rPr>
              <a:t>core</a:t>
            </a:r>
            <a:r>
              <a:rPr lang="fr-CH" dirty="0" smtClean="0">
                <a:solidFill>
                  <a:schemeClr val="accent2"/>
                </a:solidFill>
              </a:rPr>
              <a:t> version 3</a:t>
            </a:r>
            <a:endParaRPr lang="fr-CH" dirty="0">
              <a:solidFill>
                <a:schemeClr val="accent2"/>
              </a:solidFill>
            </a:endParaRPr>
          </a:p>
        </p:txBody>
      </p:sp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fr-CH" dirty="0" smtClean="0"/>
              <a:t>Multi-propagators prototype</a:t>
            </a:r>
            <a:endParaRPr dirty="0"/>
          </a:p>
        </p:txBody>
      </p:sp>
      <p:sp>
        <p:nvSpPr>
          <p:cNvPr id="242" name="Shape 242"/>
          <p:cNvSpPr>
            <a:spLocks noGrp="1"/>
          </p:cNvSpPr>
          <p:nvPr>
            <p:ph type="sldNum" sz="quarter" idx="12"/>
          </p:nvPr>
        </p:nvSpPr>
        <p:spPr>
          <a:xfrm>
            <a:off x="11707091" y="6618938"/>
            <a:ext cx="424533" cy="27832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7" tIns="60958" rIns="121917" bIns="60958"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9" name="Shape 261"/>
          <p:cNvSpPr/>
          <p:nvPr/>
        </p:nvSpPr>
        <p:spPr>
          <a:xfrm>
            <a:off x="6624250" y="1952559"/>
            <a:ext cx="5391388" cy="318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algn="ctr" defTabSz="241101">
              <a:defRPr sz="1600">
                <a:latin typeface="Clear Sans"/>
                <a:ea typeface="Clear Sans"/>
                <a:cs typeface="Clear Sans"/>
                <a:sym typeface="Clear Sans"/>
              </a:defRPr>
            </a:lvl1pPr>
          </a:lstStyle>
          <a:p>
            <a:r>
              <a:rPr dirty="0"/>
              <a:t>Good scalability up to the number of physical cores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1330" y="2473736"/>
            <a:ext cx="6360294" cy="400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136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Task based GeantV</a:t>
            </a:r>
          </a:p>
        </p:txBody>
      </p:sp>
      <p:sp>
        <p:nvSpPr>
          <p:cNvPr id="246" name="Shape 246"/>
          <p:cNvSpPr>
            <a:spLocks noGrp="1"/>
          </p:cNvSpPr>
          <p:nvPr>
            <p:ph type="body" sz="half" idx="1"/>
          </p:nvPr>
        </p:nvSpPr>
        <p:spPr>
          <a:xfrm>
            <a:off x="639378" y="1891134"/>
            <a:ext cx="11278316" cy="19341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84028" indent="-384028" defTabSz="1024076">
              <a:spcBef>
                <a:spcPts val="1867"/>
              </a:spcBef>
              <a:defRPr sz="1679"/>
            </a:pPr>
            <a:r>
              <a:rPr dirty="0"/>
              <a:t>A first implementation of </a:t>
            </a:r>
            <a:r>
              <a:rPr lang="fr-CH" dirty="0" smtClean="0"/>
              <a:t>TBB</a:t>
            </a:r>
            <a:r>
              <a:rPr dirty="0" smtClean="0"/>
              <a:t> </a:t>
            </a:r>
            <a:r>
              <a:rPr dirty="0"/>
              <a:t>task-based approach </a:t>
            </a:r>
            <a:r>
              <a:rPr lang="fr-CH" dirty="0" smtClean="0"/>
              <a:t>on the full track transport prototype</a:t>
            </a:r>
          </a:p>
          <a:p>
            <a:pPr marL="841206" lvl="1" indent="-384028" defTabSz="1024076">
              <a:spcBef>
                <a:spcPts val="1867"/>
              </a:spcBef>
              <a:defRPr sz="1679"/>
            </a:pPr>
            <a:r>
              <a:rPr dirty="0" smtClean="0">
                <a:solidFill>
                  <a:schemeClr val="accent1"/>
                </a:solidFill>
              </a:rPr>
              <a:t> </a:t>
            </a:r>
            <a:r>
              <a:rPr lang="fr-CH" dirty="0" smtClean="0">
                <a:solidFill>
                  <a:schemeClr val="accent1"/>
                </a:solidFill>
              </a:rPr>
              <a:t>Simplified detector geometry (calorimeter) + tabulated physics</a:t>
            </a:r>
            <a:endParaRPr dirty="0">
              <a:solidFill>
                <a:schemeClr val="accent1"/>
              </a:solidFill>
            </a:endParaRPr>
          </a:p>
          <a:p>
            <a:pPr marL="384028" indent="-384028" defTabSz="1024076">
              <a:spcBef>
                <a:spcPts val="1867"/>
              </a:spcBef>
              <a:defRPr sz="1679"/>
            </a:pPr>
            <a:r>
              <a:rPr dirty="0"/>
              <a:t>Some overheads on Haswell/</a:t>
            </a:r>
            <a:r>
              <a:rPr dirty="0" smtClean="0"/>
              <a:t>AVX2</a:t>
            </a:r>
            <a:r>
              <a:rPr lang="fr-CH" dirty="0" smtClean="0"/>
              <a:t>, </a:t>
            </a:r>
            <a:r>
              <a:rPr dirty="0" smtClean="0"/>
              <a:t> </a:t>
            </a:r>
            <a:r>
              <a:rPr dirty="0"/>
              <a:t>not so obvious on KNL/AVX512</a:t>
            </a:r>
          </a:p>
          <a:p>
            <a:pPr marL="384028" indent="-384028" defTabSz="1024076">
              <a:spcBef>
                <a:spcPts val="1867"/>
              </a:spcBef>
              <a:defRPr sz="1679"/>
            </a:pPr>
            <a:r>
              <a:rPr dirty="0"/>
              <a:t>Less than 20% performance loss for the first implementation</a:t>
            </a:r>
          </a:p>
        </p:txBody>
      </p:sp>
      <p:sp>
        <p:nvSpPr>
          <p:cNvPr id="247" name="Shape 247"/>
          <p:cNvSpPr>
            <a:spLocks noGrp="1"/>
          </p:cNvSpPr>
          <p:nvPr>
            <p:ph type="sldNum" sz="quarter" idx="2"/>
          </p:nvPr>
        </p:nvSpPr>
        <p:spPr>
          <a:xfrm>
            <a:off x="11917693" y="6606011"/>
            <a:ext cx="213931" cy="291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24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2581" y="3926125"/>
            <a:ext cx="4129023" cy="2850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9506" y="3837423"/>
            <a:ext cx="4318037" cy="302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 6"/>
          <p:cNvSpPr/>
          <p:nvPr/>
        </p:nvSpPr>
        <p:spPr>
          <a:xfrm>
            <a:off x="6500893" y="3996048"/>
            <a:ext cx="4291728" cy="32316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11992"/>
            <a:r>
              <a:rPr lang="en-US" sz="1300" i="1" dirty="0">
                <a:solidFill>
                  <a:schemeClr val="bg2"/>
                </a:solidFill>
              </a:rPr>
              <a:t>Intel® Xeon Phi™ CPU 7210 @ 1.30GHz</a:t>
            </a:r>
            <a:endParaRPr lang="en-US" sz="13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260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193658" y="2077928"/>
            <a:ext cx="5857209" cy="4243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8" rIns="60957" bIns="60958">
            <a:normAutofit/>
          </a:bodyPr>
          <a:lstStyle/>
          <a:p>
            <a:pPr marL="416030" indent="-416030" defTabSz="1109416">
              <a:spcBef>
                <a:spcPts val="2400"/>
              </a:spcBef>
              <a:buClr>
                <a:schemeClr val="accent1"/>
              </a:buClr>
              <a:buSzPct val="100000"/>
              <a:buFont typeface="Wingdings 2"/>
              <a:buChar char=""/>
              <a:defRPr sz="182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lang="fr-CH" dirty="0"/>
              <a:t>Exercise at the scale of LHC experiments (</a:t>
            </a:r>
            <a:r>
              <a:rPr lang="fr-CH" dirty="0" smtClean="0"/>
              <a:t>CMS)</a:t>
            </a:r>
            <a:endParaRPr lang="fr-CH" dirty="0"/>
          </a:p>
          <a:p>
            <a:pPr marL="416030" lvl="4" indent="-416030" defTabSz="1109416">
              <a:spcBef>
                <a:spcPts val="2400"/>
              </a:spcBef>
              <a:buClr>
                <a:schemeClr val="accent1"/>
              </a:buClr>
              <a:buSzPct val="100000"/>
              <a:buFont typeface="Wingdings 2"/>
              <a:buChar char=""/>
              <a:defRPr sz="182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lang="fr-CH" dirty="0"/>
              <a:t>Full geometry </a:t>
            </a:r>
            <a:r>
              <a:rPr lang="fr-CH" dirty="0" smtClean="0"/>
              <a:t>+ </a:t>
            </a:r>
            <a:r>
              <a:rPr lang="fr-CH" dirty="0"/>
              <a:t>uniform magnetic field</a:t>
            </a:r>
          </a:p>
          <a:p>
            <a:pPr marL="416030" indent="-416030" defTabSz="1109416">
              <a:lnSpc>
                <a:spcPct val="120000"/>
              </a:lnSpc>
              <a:spcBef>
                <a:spcPts val="2400"/>
              </a:spcBef>
              <a:buClr>
                <a:schemeClr val="accent1"/>
              </a:buClr>
              <a:buSzPct val="100000"/>
              <a:buFont typeface="Wingdings 2"/>
              <a:buChar char=""/>
              <a:defRPr sz="182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lang="fr-CH" dirty="0"/>
              <a:t>Tabulated physics, </a:t>
            </a:r>
            <a:r>
              <a:rPr lang="fr-CH" dirty="0" smtClean="0"/>
              <a:t>fixed 1MeV energy threshold</a:t>
            </a:r>
          </a:p>
          <a:p>
            <a:pPr marL="416030" indent="-416030" defTabSz="1109416">
              <a:spcBef>
                <a:spcPts val="2400"/>
              </a:spcBef>
              <a:buClr>
                <a:schemeClr val="accent1"/>
              </a:buClr>
              <a:buSzPct val="100000"/>
              <a:buFont typeface="Wingdings 2"/>
              <a:buChar char=""/>
              <a:defRPr sz="182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dirty="0" smtClean="0"/>
              <a:t>Full  </a:t>
            </a:r>
            <a:r>
              <a:rPr dirty="0"/>
              <a:t>track transport and basketization procedure</a:t>
            </a:r>
          </a:p>
          <a:p>
            <a:pPr marL="416030" indent="-416030" defTabSz="1109416">
              <a:spcBef>
                <a:spcPts val="2400"/>
              </a:spcBef>
              <a:buClr>
                <a:schemeClr val="accent1"/>
              </a:buClr>
              <a:buSzPct val="100000"/>
              <a:buFont typeface="Wingdings 2"/>
              <a:buChar char=""/>
              <a:defRPr sz="182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dirty="0" smtClean="0"/>
              <a:t>First </a:t>
            </a:r>
            <a:r>
              <a:rPr dirty="0"/>
              <a:t>results on </a:t>
            </a:r>
            <a:r>
              <a:rPr dirty="0" smtClean="0"/>
              <a:t>scalability</a:t>
            </a:r>
            <a:r>
              <a:rPr lang="fr-CH" dirty="0" smtClean="0"/>
              <a:t> (comparison to classical approach single-thread)</a:t>
            </a:r>
          </a:p>
        </p:txBody>
      </p:sp>
      <p:sp>
        <p:nvSpPr>
          <p:cNvPr id="241" name="Shape 2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dirty="0"/>
              <a:t>The full prototype</a:t>
            </a:r>
          </a:p>
        </p:txBody>
      </p:sp>
      <p:sp>
        <p:nvSpPr>
          <p:cNvPr id="242" name="Shape 242"/>
          <p:cNvSpPr>
            <a:spLocks noGrp="1"/>
          </p:cNvSpPr>
          <p:nvPr>
            <p:ph type="sldNum" sz="quarter" idx="12"/>
          </p:nvPr>
        </p:nvSpPr>
        <p:spPr>
          <a:xfrm>
            <a:off x="11917693" y="6606011"/>
            <a:ext cx="213931" cy="291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7" tIns="60958" rIns="121917" bIns="60958"/>
          <a:lstStyle/>
          <a:p>
            <a:fld id="{86CB4B4D-7CA3-9044-876B-883B54F8677D}" type="slidenum">
              <a:t>13</a:t>
            </a:fld>
            <a:endParaRPr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1608363"/>
              </p:ext>
            </p:extLst>
          </p:nvPr>
        </p:nvGraphicFramePr>
        <p:xfrm>
          <a:off x="6138019" y="3453997"/>
          <a:ext cx="5592919" cy="3152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 descr="begin{figure}\centerline{\epsfig{file=cms.eps, width=16cm}} \protect \protect\end{figure}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690" y="475085"/>
            <a:ext cx="4460348" cy="294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240"/>
          <p:cNvSpPr/>
          <p:nvPr/>
        </p:nvSpPr>
        <p:spPr>
          <a:xfrm>
            <a:off x="8108145" y="5151112"/>
            <a:ext cx="3622793" cy="627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8" rIns="60957" bIns="60958">
            <a:normAutofit/>
          </a:bodyPr>
          <a:lstStyle/>
          <a:p>
            <a:pPr defTabSz="1109416">
              <a:spcBef>
                <a:spcPts val="2400"/>
              </a:spcBef>
              <a:buClr>
                <a:schemeClr val="accent1"/>
              </a:buClr>
              <a:buSzPct val="100000"/>
              <a:defRPr sz="182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lang="fr-CH" sz="1900" dirty="0"/>
              <a:t>Single thread: </a:t>
            </a:r>
            <a:r>
              <a:rPr lang="fr-CH" sz="1900" dirty="0" err="1" smtClean="0"/>
              <a:t>T</a:t>
            </a:r>
            <a:r>
              <a:rPr lang="fr-CH" sz="1900" baseline="-25000" dirty="0" err="1" smtClean="0"/>
              <a:t>classical</a:t>
            </a:r>
            <a:r>
              <a:rPr lang="fr-CH" sz="1900" dirty="0" smtClean="0"/>
              <a:t>/T</a:t>
            </a:r>
            <a:r>
              <a:rPr lang="fr-CH" sz="1900" baseline="-25000" dirty="0" smtClean="0"/>
              <a:t>GV</a:t>
            </a:r>
            <a:r>
              <a:rPr lang="fr-CH" sz="1900" dirty="0" smtClean="0"/>
              <a:t> </a:t>
            </a:r>
            <a:r>
              <a:rPr lang="fr-CH" sz="1900" dirty="0"/>
              <a:t>≈ 4.7</a:t>
            </a:r>
          </a:p>
        </p:txBody>
      </p:sp>
    </p:spTree>
    <p:extLst>
      <p:ext uri="{BB962C8B-B14F-4D97-AF65-F5344CB8AC3E}">
        <p14:creationId xmlns:p14="http://schemas.microsoft.com/office/powerpoint/2010/main" val="37394307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95" y="1268421"/>
            <a:ext cx="4429424" cy="38957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631" y="136025"/>
            <a:ext cx="10515600" cy="1325563"/>
          </a:xfrm>
        </p:spPr>
        <p:txBody>
          <a:bodyPr/>
          <a:lstStyle/>
          <a:p>
            <a:r>
              <a:rPr lang="en-US" dirty="0" smtClean="0"/>
              <a:t>Full prototype performance on KNL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40063" y="1440363"/>
            <a:ext cx="3913737" cy="2883119"/>
          </a:xfrm>
        </p:spPr>
        <p:txBody>
          <a:bodyPr>
            <a:normAutofit/>
          </a:bodyPr>
          <a:lstStyle/>
          <a:p>
            <a:r>
              <a:rPr lang="en-US" dirty="0" smtClean="0"/>
              <a:t>Overall we fill VPUs reasonably well</a:t>
            </a:r>
          </a:p>
          <a:p>
            <a:r>
              <a:rPr lang="en-US" dirty="0"/>
              <a:t>Memory access analysis shows we are not bandwidth bound: most of the code runs as “low </a:t>
            </a:r>
            <a:r>
              <a:rPr lang="en-US" dirty="0" err="1" smtClean="0"/>
              <a:t>utilisation</a:t>
            </a:r>
            <a:r>
              <a:rPr lang="en-US" dirty="0" smtClean="0"/>
              <a:t>”(</a:t>
            </a:r>
            <a:r>
              <a:rPr lang="en-US" dirty="0"/>
              <a:t>&lt;12 GB/sec)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C32D-42F1-134B-A1AD-9507E135B2A8}" type="slidenum">
              <a:rPr lang="en-US" smtClean="0"/>
              <a:t>14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419" y="1268421"/>
            <a:ext cx="867464" cy="39227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403" y="1395672"/>
            <a:ext cx="809480" cy="37685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4498718"/>
            <a:ext cx="8153400" cy="24974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20617" y="4702515"/>
            <a:ext cx="19322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Total GB/sec</a:t>
            </a:r>
          </a:p>
          <a:p>
            <a:r>
              <a:rPr lang="en-US" dirty="0">
                <a:solidFill>
                  <a:srgbClr val="00FF00"/>
                </a:solidFill>
              </a:rPr>
              <a:t>Read GB/sec</a:t>
            </a:r>
          </a:p>
          <a:p>
            <a:r>
              <a:rPr lang="en-US" dirty="0">
                <a:solidFill>
                  <a:srgbClr val="FF0000"/>
                </a:solidFill>
              </a:rPr>
              <a:t>Write GB/sec</a:t>
            </a:r>
          </a:p>
        </p:txBody>
      </p:sp>
    </p:spTree>
    <p:extLst>
      <p:ext uri="{BB962C8B-B14F-4D97-AF65-F5344CB8AC3E}">
        <p14:creationId xmlns:p14="http://schemas.microsoft.com/office/powerpoint/2010/main" val="244618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NUMA awareness</a:t>
            </a:r>
          </a:p>
        </p:txBody>
      </p:sp>
      <p:sp>
        <p:nvSpPr>
          <p:cNvPr id="267" name="Shape 267"/>
          <p:cNvSpPr>
            <a:spLocks noGrp="1"/>
          </p:cNvSpPr>
          <p:nvPr>
            <p:ph type="body" sz="half" idx="1"/>
          </p:nvPr>
        </p:nvSpPr>
        <p:spPr>
          <a:xfrm>
            <a:off x="231011" y="1867302"/>
            <a:ext cx="7866725" cy="465422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70312" indent="-370312" defTabSz="987502">
              <a:spcBef>
                <a:spcPts val="2133"/>
              </a:spcBef>
              <a:defRPr sz="1620"/>
            </a:pPr>
            <a:r>
              <a:rPr dirty="0"/>
              <a:t>Replicate schedulers on NUMA clusters</a:t>
            </a:r>
          </a:p>
          <a:p>
            <a:pPr marL="747483" lvl="1" indent="-370312" defTabSz="987502">
              <a:spcBef>
                <a:spcPts val="2133"/>
              </a:spcBef>
              <a:defRPr sz="1620"/>
            </a:pPr>
            <a:r>
              <a:rPr dirty="0"/>
              <a:t>One basketizer per NUMA node</a:t>
            </a:r>
          </a:p>
          <a:p>
            <a:pPr marL="747483" lvl="1" indent="-370312" defTabSz="987502">
              <a:spcBef>
                <a:spcPts val="2133"/>
              </a:spcBef>
              <a:defRPr sz="1620"/>
            </a:pPr>
            <a:r>
              <a:rPr dirty="0"/>
              <a:t>libhwloc to detect topology</a:t>
            </a:r>
          </a:p>
          <a:p>
            <a:pPr marL="747483" lvl="1" indent="-370312" defTabSz="987502">
              <a:spcBef>
                <a:spcPts val="2133"/>
              </a:spcBef>
              <a:defRPr sz="1620"/>
            </a:pPr>
            <a:r>
              <a:rPr dirty="0"/>
              <a:t>Use pinning/NUMA allocators to increase locality</a:t>
            </a:r>
          </a:p>
          <a:p>
            <a:pPr marL="370312" indent="-370312" defTabSz="987502">
              <a:spcBef>
                <a:spcPts val="2133"/>
              </a:spcBef>
              <a:defRPr sz="1620"/>
            </a:pPr>
            <a:r>
              <a:rPr dirty="0"/>
              <a:t>Multi-propagator mode running one/more clusters per quadrant</a:t>
            </a:r>
          </a:p>
          <a:p>
            <a:pPr marL="747483" lvl="1" indent="-370312" defTabSz="987502">
              <a:spcBef>
                <a:spcPts val="2133"/>
              </a:spcBef>
              <a:defRPr sz="1620"/>
            </a:pPr>
            <a:r>
              <a:rPr dirty="0"/>
              <a:t>Loose communication between NUMA nodes at basketizing step</a:t>
            </a:r>
          </a:p>
          <a:p>
            <a:pPr marL="747483" lvl="1" indent="-370312" defTabSz="987502">
              <a:spcBef>
                <a:spcPts val="2133"/>
              </a:spcBef>
              <a:defRPr sz="1620"/>
            </a:pPr>
            <a:r>
              <a:rPr dirty="0"/>
              <a:t>Implemented, currently being integrated</a:t>
            </a:r>
          </a:p>
        </p:txBody>
      </p:sp>
      <p:sp>
        <p:nvSpPr>
          <p:cNvPr id="268" name="Shape 2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26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77668" y="1782635"/>
            <a:ext cx="4419601" cy="50122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51593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0" name="Straight Arrow Connector 99"/>
          <p:cNvCxnSpPr>
            <a:endCxn id="82" idx="2"/>
          </p:cNvCxnSpPr>
          <p:nvPr/>
        </p:nvCxnSpPr>
        <p:spPr>
          <a:xfrm flipV="1">
            <a:off x="863600" y="4995177"/>
            <a:ext cx="1" cy="55649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210810" y="2780085"/>
            <a:ext cx="22361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virtual </a:t>
            </a:r>
            <a:r>
              <a:rPr lang="en-US" sz="1400" b="1" dirty="0" err="1" smtClean="0"/>
              <a:t>DoIt</a:t>
            </a:r>
            <a:r>
              <a:rPr lang="en-US" sz="1400" b="1" dirty="0" smtClean="0"/>
              <a:t>(      ,             )</a:t>
            </a:r>
          </a:p>
        </p:txBody>
      </p:sp>
      <p:sp>
        <p:nvSpPr>
          <p:cNvPr id="90" name="Oval 89"/>
          <p:cNvSpPr/>
          <p:nvPr/>
        </p:nvSpPr>
        <p:spPr>
          <a:xfrm>
            <a:off x="10470097" y="2838939"/>
            <a:ext cx="254868" cy="25486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" name="Rectangle 3"/>
          <p:cNvSpPr/>
          <p:nvPr/>
        </p:nvSpPr>
        <p:spPr>
          <a:xfrm>
            <a:off x="1440873" y="2345495"/>
            <a:ext cx="2660072" cy="1163782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SimulationStage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5227" y="1469400"/>
            <a:ext cx="2010538" cy="568036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2060"/>
                </a:solidFill>
              </a:rPr>
              <a:t>Handler (scalar)</a:t>
            </a:r>
            <a:endParaRPr lang="en-US" sz="1600" dirty="0">
              <a:solidFill>
                <a:srgbClr val="00206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685227" y="2633182"/>
            <a:ext cx="2010538" cy="876095"/>
            <a:chOff x="5717038" y="1541929"/>
            <a:chExt cx="2010538" cy="876095"/>
          </a:xfrm>
        </p:grpSpPr>
        <p:sp>
          <p:nvSpPr>
            <p:cNvPr id="11" name="Rectangle 10"/>
            <p:cNvSpPr/>
            <p:nvPr/>
          </p:nvSpPr>
          <p:spPr>
            <a:xfrm>
              <a:off x="5717038" y="1541929"/>
              <a:ext cx="2010538" cy="568036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rgbClr val="002060"/>
                  </a:solidFill>
                </a:rPr>
                <a:t>Handler (</a:t>
              </a:r>
              <a:r>
                <a:rPr lang="en-US" sz="1600" dirty="0" err="1" smtClean="0">
                  <a:solidFill>
                    <a:srgbClr val="002060"/>
                  </a:solidFill>
                </a:rPr>
                <a:t>vectorized</a:t>
              </a:r>
              <a:r>
                <a:rPr lang="en-US" sz="1600" dirty="0" smtClean="0">
                  <a:solidFill>
                    <a:srgbClr val="002060"/>
                  </a:solidFill>
                </a:rPr>
                <a:t>)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17038" y="2109965"/>
              <a:ext cx="2010538" cy="308059"/>
            </a:xfrm>
            <a:prstGeom prst="rect">
              <a:avLst/>
            </a:prstGeom>
            <a:solidFill>
              <a:srgbClr val="92D050"/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FF0000"/>
                  </a:solidFill>
                </a:rPr>
                <a:t>Basketizer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7" name="Straight Arrow Connector 16"/>
          <p:cNvCxnSpPr>
            <a:stCxn id="4" idx="3"/>
            <a:endCxn id="11" idx="1"/>
          </p:cNvCxnSpPr>
          <p:nvPr/>
        </p:nvCxnSpPr>
        <p:spPr>
          <a:xfrm flipV="1">
            <a:off x="4100945" y="2917200"/>
            <a:ext cx="2584282" cy="101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46263" y="3026929"/>
            <a:ext cx="213194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smtClean="0"/>
              <a:t>virtual Select(</a:t>
            </a:r>
            <a:r>
              <a:rPr lang="en-US" sz="1400" smtClean="0">
                <a:solidFill>
                  <a:srgbClr val="FF0000"/>
                </a:solidFill>
              </a:rPr>
              <a:t>track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19" name="Notched Right Arrow 18"/>
          <p:cNvSpPr/>
          <p:nvPr/>
        </p:nvSpPr>
        <p:spPr>
          <a:xfrm>
            <a:off x="824752" y="4677948"/>
            <a:ext cx="11071799" cy="100812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Executor thread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154596" y="5551676"/>
            <a:ext cx="2010538" cy="568036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Data owned by thread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8360215" y="4011086"/>
            <a:ext cx="254868" cy="254868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2" name="TextBox 31"/>
          <p:cNvSpPr txBox="1"/>
          <p:nvPr/>
        </p:nvSpPr>
        <p:spPr>
          <a:xfrm>
            <a:off x="3505515" y="5473742"/>
            <a:ext cx="2333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empty baskets taken from tread pool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9210810" y="1722741"/>
            <a:ext cx="223611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virtual </a:t>
            </a:r>
            <a:r>
              <a:rPr lang="en-US" sz="1400" b="1" dirty="0" err="1" smtClean="0"/>
              <a:t>DoIt</a:t>
            </a:r>
            <a:r>
              <a:rPr lang="en-US" sz="1400" b="1" dirty="0" smtClean="0"/>
              <a:t>(</a:t>
            </a:r>
            <a:r>
              <a:rPr lang="en-US" sz="1400" b="1" dirty="0" smtClean="0">
                <a:solidFill>
                  <a:srgbClr val="FF0000"/>
                </a:solidFill>
              </a:rPr>
              <a:t>track</a:t>
            </a:r>
            <a:r>
              <a:rPr lang="en-US" sz="1400" b="1" dirty="0" smtClean="0"/>
              <a:t>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604136" y="3972710"/>
            <a:ext cx="232838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AddTrack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track</a:t>
            </a:r>
            <a:r>
              <a:rPr lang="en-US" sz="1400" dirty="0" smtClean="0"/>
              <a:t>,            )</a:t>
            </a:r>
            <a:endParaRPr lang="en-US" sz="1400" dirty="0"/>
          </a:p>
        </p:txBody>
      </p:sp>
      <p:sp>
        <p:nvSpPr>
          <p:cNvPr id="36" name="Oval 35"/>
          <p:cNvSpPr/>
          <p:nvPr/>
        </p:nvSpPr>
        <p:spPr>
          <a:xfrm>
            <a:off x="2406073" y="5624948"/>
            <a:ext cx="394447" cy="394447"/>
          </a:xfrm>
          <a:prstGeom prst="ellipse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7" name="Oval 36"/>
          <p:cNvSpPr/>
          <p:nvPr/>
        </p:nvSpPr>
        <p:spPr>
          <a:xfrm>
            <a:off x="8358851" y="4009722"/>
            <a:ext cx="254868" cy="254868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39" name="Straight Arrow Connector 38"/>
          <p:cNvCxnSpPr>
            <a:endCxn id="37" idx="0"/>
          </p:cNvCxnSpPr>
          <p:nvPr/>
        </p:nvCxnSpPr>
        <p:spPr>
          <a:xfrm>
            <a:off x="8486285" y="3509277"/>
            <a:ext cx="0" cy="500445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8695765" y="1618068"/>
            <a:ext cx="669878" cy="410886"/>
            <a:chOff x="5008613" y="3456033"/>
            <a:chExt cx="669878" cy="410886"/>
          </a:xfrm>
        </p:grpSpPr>
        <p:grpSp>
          <p:nvGrpSpPr>
            <p:cNvPr id="54" name="Group 53"/>
            <p:cNvGrpSpPr/>
            <p:nvPr/>
          </p:nvGrpSpPr>
          <p:grpSpPr>
            <a:xfrm>
              <a:off x="5008613" y="3456033"/>
              <a:ext cx="669878" cy="410886"/>
              <a:chOff x="4393731" y="1254332"/>
              <a:chExt cx="669878" cy="410886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4393731" y="1254332"/>
                <a:ext cx="6698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rgbClr val="FF0000"/>
                    </a:solidFill>
                  </a:rPr>
                  <a:t>scalar</a:t>
                </a:r>
                <a:endParaRPr lang="en-US" sz="105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4578767" y="1510024"/>
                <a:ext cx="155194" cy="155194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64" name="Straight Connector 63"/>
            <p:cNvCxnSpPr/>
            <p:nvPr/>
          </p:nvCxnSpPr>
          <p:spPr>
            <a:xfrm>
              <a:off x="5085471" y="3797234"/>
              <a:ext cx="37039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8695765" y="2671874"/>
            <a:ext cx="669878" cy="410886"/>
            <a:chOff x="4990141" y="3456033"/>
            <a:chExt cx="669878" cy="410886"/>
          </a:xfrm>
        </p:grpSpPr>
        <p:grpSp>
          <p:nvGrpSpPr>
            <p:cNvPr id="68" name="Group 67"/>
            <p:cNvGrpSpPr/>
            <p:nvPr/>
          </p:nvGrpSpPr>
          <p:grpSpPr>
            <a:xfrm>
              <a:off x="4990141" y="3456033"/>
              <a:ext cx="669878" cy="410886"/>
              <a:chOff x="4375259" y="1254332"/>
              <a:chExt cx="669878" cy="410886"/>
            </a:xfrm>
          </p:grpSpPr>
          <p:sp>
            <p:nvSpPr>
              <p:cNvPr id="73" name="TextBox 72"/>
              <p:cNvSpPr txBox="1"/>
              <p:nvPr/>
            </p:nvSpPr>
            <p:spPr>
              <a:xfrm>
                <a:off x="4375259" y="1254332"/>
                <a:ext cx="66987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rgbClr val="0070C0"/>
                    </a:solidFill>
                  </a:rPr>
                  <a:t>vector</a:t>
                </a:r>
                <a:endParaRPr lang="en-US" sz="105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578767" y="1510024"/>
                <a:ext cx="155194" cy="155194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rgbClr val="0070C0"/>
                  </a:solidFill>
                </a:endParaRPr>
              </a:p>
            </p:txBody>
          </p:sp>
        </p:grpSp>
        <p:cxnSp>
          <p:nvCxnSpPr>
            <p:cNvPr id="69" name="Straight Connector 68"/>
            <p:cNvCxnSpPr/>
            <p:nvPr/>
          </p:nvCxnSpPr>
          <p:spPr>
            <a:xfrm>
              <a:off x="5083541" y="3716561"/>
              <a:ext cx="37039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085470" y="3764788"/>
              <a:ext cx="37039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085471" y="3811088"/>
              <a:ext cx="37039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081462" y="3859315"/>
              <a:ext cx="37039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4" name="Straight Arrow Connector 83"/>
          <p:cNvCxnSpPr>
            <a:stCxn id="4" idx="3"/>
            <a:endCxn id="6" idx="1"/>
          </p:cNvCxnSpPr>
          <p:nvPr/>
        </p:nvCxnSpPr>
        <p:spPr>
          <a:xfrm flipV="1">
            <a:off x="4100945" y="1753418"/>
            <a:ext cx="2584282" cy="1173968"/>
          </a:xfrm>
          <a:prstGeom prst="straightConnector1">
            <a:avLst/>
          </a:prstGeom>
          <a:ln w="190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/>
          <p:cNvSpPr/>
          <p:nvPr/>
        </p:nvSpPr>
        <p:spPr>
          <a:xfrm>
            <a:off x="2956190" y="5619241"/>
            <a:ext cx="394447" cy="394447"/>
          </a:xfrm>
          <a:prstGeom prst="ellipse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1" name="Oval 90"/>
          <p:cNvSpPr/>
          <p:nvPr/>
        </p:nvSpPr>
        <p:spPr>
          <a:xfrm>
            <a:off x="10944631" y="2849972"/>
            <a:ext cx="254868" cy="254868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2" name="Oval 91"/>
          <p:cNvSpPr/>
          <p:nvPr/>
        </p:nvSpPr>
        <p:spPr>
          <a:xfrm>
            <a:off x="10938880" y="2855233"/>
            <a:ext cx="254868" cy="25486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9" name="Oval 88"/>
          <p:cNvSpPr/>
          <p:nvPr/>
        </p:nvSpPr>
        <p:spPr>
          <a:xfrm>
            <a:off x="10464346" y="2840342"/>
            <a:ext cx="254868" cy="254868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5" name="Rectangle 94"/>
          <p:cNvSpPr/>
          <p:nvPr/>
        </p:nvSpPr>
        <p:spPr>
          <a:xfrm>
            <a:off x="10071913" y="3644229"/>
            <a:ext cx="385833" cy="133893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 smtClean="0">
                <a:solidFill>
                  <a:srgbClr val="FF0000"/>
                </a:solidFill>
              </a:rPr>
              <a:t>Follow-up 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s</a:t>
            </a:r>
            <a:r>
              <a:rPr lang="en-US" sz="1200" dirty="0" smtClean="0">
                <a:solidFill>
                  <a:srgbClr val="FF0000"/>
                </a:solidFill>
              </a:rPr>
              <a:t>tage buffer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9466425" y="1280111"/>
            <a:ext cx="2685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smtClean="0">
                <a:solidFill>
                  <a:srgbClr val="0070C0"/>
                </a:solidFill>
              </a:rPr>
              <a:t>e.g</a:t>
            </a:r>
            <a:r>
              <a:rPr lang="en-US" sz="1400" i="1" dirty="0" smtClean="0">
                <a:solidFill>
                  <a:srgbClr val="0070C0"/>
                </a:solidFill>
              </a:rPr>
              <a:t>. </a:t>
            </a:r>
            <a:r>
              <a:rPr lang="en-US" sz="1400" i="1" dirty="0" err="1" smtClean="0">
                <a:solidFill>
                  <a:srgbClr val="0070C0"/>
                </a:solidFill>
              </a:rPr>
              <a:t>ComptonFilter</a:t>
            </a:r>
            <a:r>
              <a:rPr lang="en-US" sz="1400" i="1" dirty="0" smtClean="0">
                <a:solidFill>
                  <a:srgbClr val="0070C0"/>
                </a:solidFill>
              </a:rPr>
              <a:t>::</a:t>
            </a:r>
            <a:r>
              <a:rPr lang="en-US" sz="1400" i="1" dirty="0" err="1" smtClean="0">
                <a:solidFill>
                  <a:srgbClr val="0070C0"/>
                </a:solidFill>
              </a:rPr>
              <a:t>DoIt</a:t>
            </a:r>
            <a:endParaRPr lang="en-US" sz="1400" i="1" dirty="0" smtClean="0">
              <a:solidFill>
                <a:srgbClr val="0070C0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7046971" y="4491713"/>
            <a:ext cx="3172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SimulationStage</a:t>
            </a:r>
            <a:r>
              <a:rPr lang="en-US" sz="1400" dirty="0" smtClean="0"/>
              <a:t>::</a:t>
            </a:r>
            <a:r>
              <a:rPr lang="en-US" sz="1400" dirty="0" err="1" smtClean="0"/>
              <a:t>fFollowUps</a:t>
            </a:r>
            <a:r>
              <a:rPr lang="en-US" sz="1400" dirty="0" smtClean="0"/>
              <a:t>[</a:t>
            </a:r>
            <a:r>
              <a:rPr lang="en-US" sz="1400" dirty="0" err="1" smtClean="0"/>
              <a:t>i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cxnSp>
        <p:nvCxnSpPr>
          <p:cNvPr id="99" name="Straight Arrow Connector 98"/>
          <p:cNvCxnSpPr>
            <a:endCxn id="95" idx="0"/>
          </p:cNvCxnSpPr>
          <p:nvPr/>
        </p:nvCxnSpPr>
        <p:spPr>
          <a:xfrm flipH="1">
            <a:off x="10264830" y="2871726"/>
            <a:ext cx="775103" cy="7725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10471312" y="3661677"/>
            <a:ext cx="1425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copy tracks</a:t>
            </a:r>
            <a:endParaRPr lang="en-US" sz="1400" dirty="0"/>
          </a:p>
        </p:txBody>
      </p:sp>
      <p:sp>
        <p:nvSpPr>
          <p:cNvPr id="103" name="TextBox 102"/>
          <p:cNvSpPr txBox="1"/>
          <p:nvPr/>
        </p:nvSpPr>
        <p:spPr>
          <a:xfrm>
            <a:off x="6177794" y="725296"/>
            <a:ext cx="323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scalar or </a:t>
            </a:r>
            <a:r>
              <a:rPr lang="en-US" sz="1400" dirty="0" err="1" smtClean="0"/>
              <a:t>basketized</a:t>
            </a:r>
            <a:r>
              <a:rPr lang="en-US" sz="1400" dirty="0" smtClean="0"/>
              <a:t> filters for all possible actions for the stage</a:t>
            </a:r>
            <a:endParaRPr lang="en-US" sz="1400" dirty="0"/>
          </a:p>
        </p:txBody>
      </p:sp>
      <p:sp>
        <p:nvSpPr>
          <p:cNvPr id="105" name="Rectangle 104"/>
          <p:cNvSpPr/>
          <p:nvPr/>
        </p:nvSpPr>
        <p:spPr>
          <a:xfrm>
            <a:off x="1593273" y="2497895"/>
            <a:ext cx="2660072" cy="1163782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SimulationStage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489528" y="3487621"/>
            <a:ext cx="443345" cy="135515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smtClean="0">
                <a:solidFill>
                  <a:srgbClr val="FF0000"/>
                </a:solidFill>
              </a:rPr>
              <a:t>Stage buffer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1745673" y="2650295"/>
            <a:ext cx="2660072" cy="1163782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002060"/>
                </a:solidFill>
              </a:rPr>
              <a:t>SimulationStage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045130" y="1596534"/>
            <a:ext cx="5125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Simulation stages formalize the different steps in the track </a:t>
            </a:r>
            <a:r>
              <a:rPr lang="en-US" sz="1400" b="1" smtClean="0"/>
              <a:t>propagation algorithm</a:t>
            </a:r>
            <a:endParaRPr lang="en-US" sz="1400" dirty="0"/>
          </a:p>
        </p:txBody>
      </p:sp>
      <p:grpSp>
        <p:nvGrpSpPr>
          <p:cNvPr id="53" name="Group 52"/>
          <p:cNvGrpSpPr/>
          <p:nvPr/>
        </p:nvGrpSpPr>
        <p:grpSpPr>
          <a:xfrm>
            <a:off x="2331125" y="3814077"/>
            <a:ext cx="517160" cy="507379"/>
            <a:chOff x="4433134" y="1212766"/>
            <a:chExt cx="517160" cy="507379"/>
          </a:xfrm>
        </p:grpSpPr>
        <p:grpSp>
          <p:nvGrpSpPr>
            <p:cNvPr id="51" name="Group 50"/>
            <p:cNvGrpSpPr/>
            <p:nvPr/>
          </p:nvGrpSpPr>
          <p:grpSpPr>
            <a:xfrm>
              <a:off x="4433134" y="1212766"/>
              <a:ext cx="517160" cy="507379"/>
              <a:chOff x="4942420" y="1143291"/>
              <a:chExt cx="517160" cy="507379"/>
            </a:xfrm>
          </p:grpSpPr>
          <p:sp>
            <p:nvSpPr>
              <p:cNvPr id="45" name="Curved Right Arrow 44"/>
              <p:cNvSpPr/>
              <p:nvPr/>
            </p:nvSpPr>
            <p:spPr>
              <a:xfrm>
                <a:off x="4975761" y="1377538"/>
                <a:ext cx="142504" cy="273132"/>
              </a:xfrm>
              <a:prstGeom prst="curved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Curved Right Arrow 46"/>
              <p:cNvSpPr/>
              <p:nvPr/>
            </p:nvSpPr>
            <p:spPr>
              <a:xfrm rot="10800000">
                <a:off x="5213034" y="1370924"/>
                <a:ext cx="142504" cy="273132"/>
              </a:xfrm>
              <a:prstGeom prst="curved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942420" y="1143291"/>
                <a:ext cx="51716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rgbClr val="FF0000"/>
                    </a:solidFill>
                  </a:rPr>
                  <a:t>loop</a:t>
                </a:r>
                <a:endParaRPr lang="en-US" sz="105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4578767" y="1510024"/>
              <a:ext cx="155194" cy="15519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15" name="Title 114"/>
          <p:cNvSpPr>
            <a:spLocks noGrp="1"/>
          </p:cNvSpPr>
          <p:nvPr>
            <p:ph type="title"/>
          </p:nvPr>
        </p:nvSpPr>
        <p:spPr>
          <a:xfrm>
            <a:off x="197558" y="161021"/>
            <a:ext cx="5644666" cy="1082860"/>
          </a:xfrm>
        </p:spPr>
        <p:txBody>
          <a:bodyPr>
            <a:normAutofit fontScale="90000"/>
          </a:bodyPr>
          <a:lstStyle/>
          <a:p>
            <a:r>
              <a:rPr lang="en-US" smtClean="0"/>
              <a:t>V3</a:t>
            </a:r>
            <a:r>
              <a:rPr lang="en-US" dirty="0" smtClean="0"/>
              <a:t>: A generic vector flow machine</a:t>
            </a:r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641928" y="3640021"/>
            <a:ext cx="443345" cy="135515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smtClean="0">
                <a:solidFill>
                  <a:srgbClr val="FF0000"/>
                </a:solidFill>
              </a:rPr>
              <a:t>Stage buffer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794328" y="3792421"/>
            <a:ext cx="443345" cy="1355156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400" smtClean="0">
                <a:solidFill>
                  <a:srgbClr val="FF0000"/>
                </a:solidFill>
              </a:rPr>
              <a:t>Stage buffer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 rot="16200000">
            <a:off x="-517110" y="3841464"/>
            <a:ext cx="150413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GeantTrack</a:t>
            </a:r>
            <a:r>
              <a:rPr lang="en-US" sz="1400" dirty="0" smtClean="0"/>
              <a:t> *</a:t>
            </a:r>
            <a:endParaRPr lang="en-US" sz="1400" dirty="0"/>
          </a:p>
        </p:txBody>
      </p:sp>
      <p:cxnSp>
        <p:nvCxnSpPr>
          <p:cNvPr id="40" name="Curved Connector 39"/>
          <p:cNvCxnSpPr>
            <a:stCxn id="85" idx="0"/>
          </p:cNvCxnSpPr>
          <p:nvPr/>
        </p:nvCxnSpPr>
        <p:spPr>
          <a:xfrm rot="5400000" flipH="1" flipV="1">
            <a:off x="1090424" y="3137172"/>
            <a:ext cx="580826" cy="729672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urved Connector 109"/>
          <p:cNvCxnSpPr>
            <a:stCxn id="82" idx="0"/>
            <a:endCxn id="105" idx="1"/>
          </p:cNvCxnSpPr>
          <p:nvPr/>
        </p:nvCxnSpPr>
        <p:spPr>
          <a:xfrm rot="5400000" flipH="1" flipV="1">
            <a:off x="948320" y="2995068"/>
            <a:ext cx="560235" cy="729672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urved Connector 110"/>
          <p:cNvCxnSpPr>
            <a:stCxn id="106" idx="0"/>
            <a:endCxn id="4" idx="1"/>
          </p:cNvCxnSpPr>
          <p:nvPr/>
        </p:nvCxnSpPr>
        <p:spPr>
          <a:xfrm rot="5400000" flipH="1" flipV="1">
            <a:off x="795920" y="2842668"/>
            <a:ext cx="560235" cy="729672"/>
          </a:xfrm>
          <a:prstGeom prst="curved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2847851" y="3888090"/>
            <a:ext cx="1315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Process()</a:t>
            </a:r>
            <a:endParaRPr lang="en-US" sz="1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719859" y="6499806"/>
            <a:ext cx="609600" cy="365125"/>
          </a:xfrm>
        </p:spPr>
        <p:txBody>
          <a:bodyPr/>
          <a:lstStyle/>
          <a:p>
            <a:fld id="{7BBDC32D-42F1-134B-A1AD-9507E135B2A8}" type="slidenum">
              <a:rPr lang="en-US" sz="600" smtClean="0"/>
              <a:t>16</a:t>
            </a:fld>
            <a:endParaRPr lang="en-US" sz="600"/>
          </a:p>
        </p:txBody>
      </p:sp>
    </p:spTree>
    <p:extLst>
      <p:ext uri="{BB962C8B-B14F-4D97-AF65-F5344CB8AC3E}">
        <p14:creationId xmlns:p14="http://schemas.microsoft.com/office/powerpoint/2010/main" val="1611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91" grpId="0" animBg="1"/>
      <p:bldP spid="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9" name="Straight Connector 308"/>
          <p:cNvCxnSpPr>
            <a:stCxn id="307" idx="3"/>
            <a:endCxn id="280" idx="3"/>
          </p:cNvCxnSpPr>
          <p:nvPr/>
        </p:nvCxnSpPr>
        <p:spPr>
          <a:xfrm flipV="1">
            <a:off x="1409152" y="4392613"/>
            <a:ext cx="10224220" cy="16268"/>
          </a:xfrm>
          <a:prstGeom prst="line">
            <a:avLst/>
          </a:prstGeom>
          <a:ln w="3175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0" name="Title 3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 flow per NUMA node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17</a:t>
            </a:fld>
            <a:endParaRPr lang="uk-UA"/>
          </a:p>
        </p:txBody>
      </p:sp>
      <p:sp>
        <p:nvSpPr>
          <p:cNvPr id="9" name="Rectangle 8"/>
          <p:cNvSpPr/>
          <p:nvPr/>
        </p:nvSpPr>
        <p:spPr>
          <a:xfrm rot="5400000">
            <a:off x="877316" y="3338151"/>
            <a:ext cx="1887462" cy="599822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002060"/>
                </a:solidFill>
              </a:rPr>
              <a:t>GeometryStage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5000666" y="3334088"/>
            <a:ext cx="1887462" cy="599822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002060"/>
                </a:solidFill>
              </a:rPr>
              <a:t>PropagationStage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rot="5400000">
            <a:off x="8022981" y="3304095"/>
            <a:ext cx="1887462" cy="599822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rgbClr val="002060"/>
                </a:solidFill>
              </a:rPr>
              <a:t>PhysicsStage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672923" y="2690268"/>
            <a:ext cx="802543" cy="4430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Select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1526698" y="2364998"/>
            <a:ext cx="589704" cy="325271"/>
            <a:chOff x="2064934" y="1353615"/>
            <a:chExt cx="589704" cy="325271"/>
          </a:xfrm>
        </p:grpSpPr>
        <p:sp>
          <p:nvSpPr>
            <p:cNvPr id="100" name="Rectangle 99"/>
            <p:cNvSpPr/>
            <p:nvPr/>
          </p:nvSpPr>
          <p:spPr>
            <a:xfrm rot="5400000">
              <a:off x="1976211" y="1442338"/>
              <a:ext cx="325270" cy="147823"/>
            </a:xfrm>
            <a:prstGeom prst="rect">
              <a:avLst/>
            </a:prstGeom>
            <a:solidFill>
              <a:srgbClr val="00B05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 rot="5400000">
              <a:off x="2124671" y="1442339"/>
              <a:ext cx="325270" cy="147823"/>
            </a:xfrm>
            <a:prstGeom prst="rect">
              <a:avLst/>
            </a:prstGeom>
            <a:solidFill>
              <a:srgbClr val="FFC0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 rot="5400000">
              <a:off x="2272494" y="1442339"/>
              <a:ext cx="325270" cy="147823"/>
            </a:xfrm>
            <a:prstGeom prst="rect">
              <a:avLst/>
            </a:prstGeom>
            <a:solidFill>
              <a:srgbClr val="C000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 rot="5400000">
              <a:off x="2418091" y="1442339"/>
              <a:ext cx="325271" cy="147823"/>
            </a:xfrm>
            <a:prstGeom prst="rect">
              <a:avLst/>
            </a:prstGeom>
            <a:solidFill>
              <a:srgbClr val="00B0F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644486" y="2347065"/>
            <a:ext cx="589704" cy="325271"/>
            <a:chOff x="2064934" y="1353615"/>
            <a:chExt cx="589704" cy="325271"/>
          </a:xfrm>
        </p:grpSpPr>
        <p:sp>
          <p:nvSpPr>
            <p:cNvPr id="106" name="Rectangle 105"/>
            <p:cNvSpPr/>
            <p:nvPr/>
          </p:nvSpPr>
          <p:spPr>
            <a:xfrm rot="5400000">
              <a:off x="1976211" y="1442338"/>
              <a:ext cx="325270" cy="147823"/>
            </a:xfrm>
            <a:prstGeom prst="rect">
              <a:avLst/>
            </a:prstGeom>
            <a:solidFill>
              <a:srgbClr val="00B05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 rot="5400000">
              <a:off x="2124671" y="1442339"/>
              <a:ext cx="325270" cy="147823"/>
            </a:xfrm>
            <a:prstGeom prst="rect">
              <a:avLst/>
            </a:prstGeom>
            <a:solidFill>
              <a:srgbClr val="FFC0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 rot="5400000">
              <a:off x="2272494" y="1442339"/>
              <a:ext cx="325270" cy="147823"/>
            </a:xfrm>
            <a:prstGeom prst="rect">
              <a:avLst/>
            </a:prstGeom>
            <a:solidFill>
              <a:srgbClr val="C000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 rot="5400000">
              <a:off x="2418091" y="1442339"/>
              <a:ext cx="325271" cy="147823"/>
            </a:xfrm>
            <a:prstGeom prst="rect">
              <a:avLst/>
            </a:prstGeom>
            <a:solidFill>
              <a:srgbClr val="00B0F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8658539" y="2318882"/>
            <a:ext cx="589704" cy="325271"/>
            <a:chOff x="2064934" y="1353615"/>
            <a:chExt cx="589704" cy="325271"/>
          </a:xfrm>
        </p:grpSpPr>
        <p:sp>
          <p:nvSpPr>
            <p:cNvPr id="111" name="Rectangle 110"/>
            <p:cNvSpPr/>
            <p:nvPr/>
          </p:nvSpPr>
          <p:spPr>
            <a:xfrm rot="5400000">
              <a:off x="1976211" y="1442338"/>
              <a:ext cx="325270" cy="147823"/>
            </a:xfrm>
            <a:prstGeom prst="rect">
              <a:avLst/>
            </a:prstGeom>
            <a:solidFill>
              <a:srgbClr val="00B05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 rot="5400000">
              <a:off x="2124671" y="1442339"/>
              <a:ext cx="325270" cy="147823"/>
            </a:xfrm>
            <a:prstGeom prst="rect">
              <a:avLst/>
            </a:prstGeom>
            <a:solidFill>
              <a:srgbClr val="FFC0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 rot="5400000">
              <a:off x="2272494" y="1442339"/>
              <a:ext cx="325270" cy="147823"/>
            </a:xfrm>
            <a:prstGeom prst="rect">
              <a:avLst/>
            </a:prstGeom>
            <a:solidFill>
              <a:srgbClr val="C0000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 rot="5400000">
              <a:off x="2418091" y="1442339"/>
              <a:ext cx="325271" cy="147823"/>
            </a:xfrm>
            <a:prstGeom prst="rect">
              <a:avLst/>
            </a:prstGeom>
            <a:solidFill>
              <a:srgbClr val="00B0F0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988828" y="1882535"/>
            <a:ext cx="1053662" cy="482464"/>
            <a:chOff x="974976" y="871152"/>
            <a:chExt cx="1053662" cy="482464"/>
          </a:xfrm>
        </p:grpSpPr>
        <p:cxnSp>
          <p:nvCxnSpPr>
            <p:cNvPr id="116" name="Elbow Connector 115"/>
            <p:cNvCxnSpPr>
              <a:endCxn id="100" idx="1"/>
            </p:cNvCxnSpPr>
            <p:nvPr/>
          </p:nvCxnSpPr>
          <p:spPr>
            <a:xfrm>
              <a:off x="997527" y="1180702"/>
              <a:ext cx="589231" cy="172913"/>
            </a:xfrm>
            <a:prstGeom prst="bentConnector2">
              <a:avLst/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Elbow Connector 121"/>
            <p:cNvCxnSpPr>
              <a:endCxn id="101" idx="1"/>
            </p:cNvCxnSpPr>
            <p:nvPr/>
          </p:nvCxnSpPr>
          <p:spPr>
            <a:xfrm>
              <a:off x="983675" y="1122217"/>
              <a:ext cx="751543" cy="231399"/>
            </a:xfrm>
            <a:prstGeom prst="bentConnector2">
              <a:avLst/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Elbow Connector 123"/>
            <p:cNvCxnSpPr>
              <a:stCxn id="128" idx="3"/>
              <a:endCxn id="102" idx="1"/>
            </p:cNvCxnSpPr>
            <p:nvPr/>
          </p:nvCxnSpPr>
          <p:spPr>
            <a:xfrm>
              <a:off x="974976" y="1017898"/>
              <a:ext cx="908065" cy="335718"/>
            </a:xfrm>
            <a:prstGeom prst="bentConnector2">
              <a:avLst/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Elbow Connector 125"/>
            <p:cNvCxnSpPr>
              <a:endCxn id="103" idx="1"/>
            </p:cNvCxnSpPr>
            <p:nvPr/>
          </p:nvCxnSpPr>
          <p:spPr>
            <a:xfrm>
              <a:off x="983675" y="871152"/>
              <a:ext cx="1044963" cy="482463"/>
            </a:xfrm>
            <a:prstGeom prst="bentConnector2">
              <a:avLst/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8" name="Rectangle 127"/>
          <p:cNvSpPr/>
          <p:nvPr/>
        </p:nvSpPr>
        <p:spPr>
          <a:xfrm>
            <a:off x="115711" y="1729370"/>
            <a:ext cx="873117" cy="599822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rgbClr val="002060"/>
                </a:solidFill>
              </a:rPr>
              <a:t>Event server</a:t>
            </a:r>
            <a:endParaRPr lang="en-US" sz="1400" dirty="0">
              <a:solidFill>
                <a:srgbClr val="002060"/>
              </a:solidFill>
            </a:endParaRPr>
          </a:p>
        </p:txBody>
      </p:sp>
      <p:grpSp>
        <p:nvGrpSpPr>
          <p:cNvPr id="154" name="Group 153"/>
          <p:cNvGrpSpPr/>
          <p:nvPr/>
        </p:nvGrpSpPr>
        <p:grpSpPr>
          <a:xfrm>
            <a:off x="2116392" y="2759543"/>
            <a:ext cx="556531" cy="304805"/>
            <a:chOff x="2116392" y="1748160"/>
            <a:chExt cx="556531" cy="304805"/>
          </a:xfrm>
        </p:grpSpPr>
        <p:cxnSp>
          <p:nvCxnSpPr>
            <p:cNvPr id="150" name="Straight Arrow Connector 149"/>
            <p:cNvCxnSpPr/>
            <p:nvPr/>
          </p:nvCxnSpPr>
          <p:spPr>
            <a:xfrm>
              <a:off x="2116402" y="1748160"/>
              <a:ext cx="556521" cy="0"/>
            </a:xfrm>
            <a:prstGeom prst="straightConnector1">
              <a:avLst/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50"/>
            <p:cNvCxnSpPr/>
            <p:nvPr/>
          </p:nvCxnSpPr>
          <p:spPr>
            <a:xfrm>
              <a:off x="2116397" y="1858995"/>
              <a:ext cx="556521" cy="0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51"/>
            <p:cNvCxnSpPr/>
            <p:nvPr/>
          </p:nvCxnSpPr>
          <p:spPr>
            <a:xfrm>
              <a:off x="2116392" y="1955975"/>
              <a:ext cx="556521" cy="0"/>
            </a:xfrm>
            <a:prstGeom prst="straightConnector1">
              <a:avLst/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/>
            <p:cNvCxnSpPr/>
            <p:nvPr/>
          </p:nvCxnSpPr>
          <p:spPr>
            <a:xfrm>
              <a:off x="2116397" y="2052965"/>
              <a:ext cx="556521" cy="0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5" name="Rectangle 134"/>
          <p:cNvSpPr/>
          <p:nvPr/>
        </p:nvSpPr>
        <p:spPr>
          <a:xfrm>
            <a:off x="2591210" y="4059563"/>
            <a:ext cx="965967" cy="249202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Volume1</a:t>
            </a:r>
            <a:endParaRPr lang="en-US" sz="1400" dirty="0">
              <a:solidFill>
                <a:srgbClr val="002060"/>
              </a:solidFill>
            </a:endParaRPr>
          </a:p>
        </p:txBody>
      </p:sp>
      <p:grpSp>
        <p:nvGrpSpPr>
          <p:cNvPr id="157" name="Group 156"/>
          <p:cNvGrpSpPr/>
          <p:nvPr/>
        </p:nvGrpSpPr>
        <p:grpSpPr>
          <a:xfrm>
            <a:off x="3688429" y="4059563"/>
            <a:ext cx="965968" cy="484303"/>
            <a:chOff x="2591209" y="3048180"/>
            <a:chExt cx="965968" cy="484303"/>
          </a:xfrm>
        </p:grpSpPr>
        <p:sp>
          <p:nvSpPr>
            <p:cNvPr id="158" name="Rectangle 157"/>
            <p:cNvSpPr/>
            <p:nvPr/>
          </p:nvSpPr>
          <p:spPr>
            <a:xfrm>
              <a:off x="2591210" y="3048180"/>
              <a:ext cx="965967" cy="249202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2060"/>
                  </a:solidFill>
                </a:rPr>
                <a:t>Volume2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2591209" y="3283281"/>
              <a:ext cx="965967" cy="249202"/>
            </a:xfrm>
            <a:prstGeom prst="rect">
              <a:avLst/>
            </a:prstGeom>
            <a:solidFill>
              <a:srgbClr val="92D05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smtClean="0">
                  <a:solidFill>
                    <a:srgbClr val="002060"/>
                  </a:solidFill>
                </a:rPr>
                <a:t>Basketizer</a:t>
              </a:r>
              <a:endParaRPr lang="en-US" sz="11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60" name="Group 159"/>
          <p:cNvGrpSpPr/>
          <p:nvPr/>
        </p:nvGrpSpPr>
        <p:grpSpPr>
          <a:xfrm rot="5400000">
            <a:off x="2608119" y="3359816"/>
            <a:ext cx="926248" cy="473246"/>
            <a:chOff x="2116392" y="1748160"/>
            <a:chExt cx="556531" cy="304805"/>
          </a:xfrm>
        </p:grpSpPr>
        <p:cxnSp>
          <p:nvCxnSpPr>
            <p:cNvPr id="161" name="Straight Arrow Connector 160"/>
            <p:cNvCxnSpPr/>
            <p:nvPr/>
          </p:nvCxnSpPr>
          <p:spPr>
            <a:xfrm>
              <a:off x="2116402" y="1748160"/>
              <a:ext cx="556521" cy="0"/>
            </a:xfrm>
            <a:prstGeom prst="straightConnector1">
              <a:avLst/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>
            <a:xfrm>
              <a:off x="2116397" y="1858995"/>
              <a:ext cx="556521" cy="0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>
              <a:off x="2116392" y="1955975"/>
              <a:ext cx="556521" cy="0"/>
            </a:xfrm>
            <a:prstGeom prst="straightConnector1">
              <a:avLst/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/>
            <p:cNvCxnSpPr/>
            <p:nvPr/>
          </p:nvCxnSpPr>
          <p:spPr>
            <a:xfrm>
              <a:off x="2116397" y="2052965"/>
              <a:ext cx="556521" cy="0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/>
          <p:cNvGrpSpPr/>
          <p:nvPr/>
        </p:nvGrpSpPr>
        <p:grpSpPr>
          <a:xfrm>
            <a:off x="3475466" y="2729946"/>
            <a:ext cx="888792" cy="1333485"/>
            <a:chOff x="942706" y="831272"/>
            <a:chExt cx="888792" cy="1333485"/>
          </a:xfrm>
        </p:grpSpPr>
        <p:cxnSp>
          <p:nvCxnSpPr>
            <p:cNvPr id="166" name="Elbow Connector 165"/>
            <p:cNvCxnSpPr/>
            <p:nvPr/>
          </p:nvCxnSpPr>
          <p:spPr>
            <a:xfrm rot="16200000" flipH="1">
              <a:off x="679855" y="1481453"/>
              <a:ext cx="955528" cy="403311"/>
            </a:xfrm>
            <a:prstGeom prst="bentConnector3">
              <a:avLst>
                <a:gd name="adj1" fmla="val -3648"/>
              </a:avLst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Elbow Connector 166"/>
            <p:cNvCxnSpPr/>
            <p:nvPr/>
          </p:nvCxnSpPr>
          <p:spPr>
            <a:xfrm rot="16200000" flipH="1">
              <a:off x="719841" y="1360360"/>
              <a:ext cx="1043140" cy="565653"/>
            </a:xfrm>
            <a:prstGeom prst="bentConnector3">
              <a:avLst>
                <a:gd name="adj1" fmla="val -4455"/>
              </a:avLst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Elbow Connector 167"/>
            <p:cNvCxnSpPr>
              <a:stCxn id="18" idx="3"/>
              <a:endCxn id="158" idx="0"/>
            </p:cNvCxnSpPr>
            <p:nvPr/>
          </p:nvCxnSpPr>
          <p:spPr>
            <a:xfrm>
              <a:off x="942706" y="1013117"/>
              <a:ext cx="695948" cy="1147772"/>
            </a:xfrm>
            <a:prstGeom prst="bentConnector2">
              <a:avLst/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Elbow Connector 168"/>
            <p:cNvCxnSpPr/>
            <p:nvPr/>
          </p:nvCxnSpPr>
          <p:spPr>
            <a:xfrm rot="16200000" flipH="1">
              <a:off x="745323" y="1069623"/>
              <a:ext cx="1324525" cy="847824"/>
            </a:xfrm>
            <a:prstGeom prst="bentConnector3">
              <a:avLst>
                <a:gd name="adj1" fmla="val 838"/>
              </a:avLst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2390219" y="5515520"/>
            <a:ext cx="9329640" cy="795403"/>
            <a:chOff x="1224063" y="4418934"/>
            <a:chExt cx="9329640" cy="795403"/>
          </a:xfrm>
        </p:grpSpPr>
        <p:sp>
          <p:nvSpPr>
            <p:cNvPr id="136" name="Rectangle 135"/>
            <p:cNvSpPr/>
            <p:nvPr/>
          </p:nvSpPr>
          <p:spPr>
            <a:xfrm>
              <a:off x="1224063" y="4418934"/>
              <a:ext cx="8568726" cy="29837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2060"/>
                  </a:solidFill>
                </a:rPr>
                <a:t>Scalar code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1804537" y="4903236"/>
              <a:ext cx="8749166" cy="311101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 smtClean="0">
                  <a:solidFill>
                    <a:srgbClr val="002060"/>
                  </a:solidFill>
                </a:rPr>
                <a:t>Vectorized</a:t>
              </a:r>
              <a:r>
                <a:rPr lang="en-US" sz="1400" dirty="0" smtClean="0">
                  <a:solidFill>
                    <a:srgbClr val="002060"/>
                  </a:solidFill>
                </a:rPr>
                <a:t> code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82" name="Group 181"/>
          <p:cNvGrpSpPr/>
          <p:nvPr/>
        </p:nvGrpSpPr>
        <p:grpSpPr>
          <a:xfrm rot="5400000">
            <a:off x="2476225" y="4663719"/>
            <a:ext cx="1183153" cy="473246"/>
            <a:chOff x="2116392" y="1748160"/>
            <a:chExt cx="556531" cy="304805"/>
          </a:xfrm>
        </p:grpSpPr>
        <p:cxnSp>
          <p:nvCxnSpPr>
            <p:cNvPr id="183" name="Straight Arrow Connector 182"/>
            <p:cNvCxnSpPr/>
            <p:nvPr/>
          </p:nvCxnSpPr>
          <p:spPr>
            <a:xfrm>
              <a:off x="2116402" y="1748160"/>
              <a:ext cx="556521" cy="0"/>
            </a:xfrm>
            <a:prstGeom prst="straightConnector1">
              <a:avLst/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>
              <a:off x="2116397" y="1858995"/>
              <a:ext cx="556521" cy="0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Arrow Connector 184"/>
            <p:cNvCxnSpPr/>
            <p:nvPr/>
          </p:nvCxnSpPr>
          <p:spPr>
            <a:xfrm>
              <a:off x="2116392" y="1955975"/>
              <a:ext cx="556521" cy="0"/>
            </a:xfrm>
            <a:prstGeom prst="straightConnector1">
              <a:avLst/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/>
            <p:cNvCxnSpPr/>
            <p:nvPr/>
          </p:nvCxnSpPr>
          <p:spPr>
            <a:xfrm>
              <a:off x="2116397" y="2052965"/>
              <a:ext cx="556521" cy="0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 rot="5400000">
            <a:off x="3440966" y="5046123"/>
            <a:ext cx="1434153" cy="473246"/>
            <a:chOff x="2116392" y="1748160"/>
            <a:chExt cx="556531" cy="304805"/>
          </a:xfrm>
        </p:grpSpPr>
        <p:cxnSp>
          <p:nvCxnSpPr>
            <p:cNvPr id="188" name="Straight Arrow Connector 187"/>
            <p:cNvCxnSpPr/>
            <p:nvPr/>
          </p:nvCxnSpPr>
          <p:spPr>
            <a:xfrm>
              <a:off x="2116402" y="1748160"/>
              <a:ext cx="556521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Arrow Connector 188"/>
            <p:cNvCxnSpPr/>
            <p:nvPr/>
          </p:nvCxnSpPr>
          <p:spPr>
            <a:xfrm>
              <a:off x="2116397" y="1858995"/>
              <a:ext cx="55652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/>
            <p:cNvCxnSpPr/>
            <p:nvPr/>
          </p:nvCxnSpPr>
          <p:spPr>
            <a:xfrm>
              <a:off x="2116392" y="1955975"/>
              <a:ext cx="556521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/>
            <p:cNvCxnSpPr/>
            <p:nvPr/>
          </p:nvCxnSpPr>
          <p:spPr>
            <a:xfrm>
              <a:off x="2116397" y="2052965"/>
              <a:ext cx="556521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2" name="Group 191"/>
          <p:cNvGrpSpPr/>
          <p:nvPr/>
        </p:nvGrpSpPr>
        <p:grpSpPr>
          <a:xfrm rot="5400000">
            <a:off x="4216052" y="2126369"/>
            <a:ext cx="1572488" cy="2227793"/>
            <a:chOff x="1472111" y="2203939"/>
            <a:chExt cx="944826" cy="1434874"/>
          </a:xfrm>
        </p:grpSpPr>
        <p:cxnSp>
          <p:nvCxnSpPr>
            <p:cNvPr id="193" name="Straight Arrow Connector 192"/>
            <p:cNvCxnSpPr>
              <a:endCxn id="108" idx="0"/>
            </p:cNvCxnSpPr>
            <p:nvPr/>
          </p:nvCxnSpPr>
          <p:spPr>
            <a:xfrm rot="16200000" flipV="1">
              <a:off x="1403312" y="2289390"/>
              <a:ext cx="1099076" cy="928174"/>
            </a:xfrm>
            <a:prstGeom prst="straightConnector1">
              <a:avLst/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Arrow Connector 193"/>
            <p:cNvCxnSpPr>
              <a:stCxn id="158" idx="0"/>
              <a:endCxn id="108" idx="2"/>
            </p:cNvCxnSpPr>
            <p:nvPr/>
          </p:nvCxnSpPr>
          <p:spPr>
            <a:xfrm rot="16200000" flipV="1">
              <a:off x="1367925" y="2403338"/>
              <a:ext cx="1139604" cy="931231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Arrow Connector 194"/>
            <p:cNvCxnSpPr>
              <a:endCxn id="107" idx="2"/>
            </p:cNvCxnSpPr>
            <p:nvPr/>
          </p:nvCxnSpPr>
          <p:spPr>
            <a:xfrm rot="16200000" flipV="1">
              <a:off x="1384918" y="2498203"/>
              <a:ext cx="1135863" cy="928175"/>
            </a:xfrm>
            <a:prstGeom prst="straightConnector1">
              <a:avLst/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Arrow Connector 195"/>
            <p:cNvCxnSpPr>
              <a:endCxn id="106" idx="2"/>
            </p:cNvCxnSpPr>
            <p:nvPr/>
          </p:nvCxnSpPr>
          <p:spPr>
            <a:xfrm rot="16200000" flipV="1">
              <a:off x="1378429" y="2600308"/>
              <a:ext cx="1148835" cy="928175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204"/>
          <p:cNvGrpSpPr/>
          <p:nvPr/>
        </p:nvGrpSpPr>
        <p:grpSpPr>
          <a:xfrm rot="5400000">
            <a:off x="3692392" y="1625662"/>
            <a:ext cx="1521897" cy="3289972"/>
            <a:chOff x="1505566" y="1519799"/>
            <a:chExt cx="914413" cy="2118998"/>
          </a:xfrm>
        </p:grpSpPr>
        <p:cxnSp>
          <p:nvCxnSpPr>
            <p:cNvPr id="206" name="Straight Arrow Connector 205"/>
            <p:cNvCxnSpPr>
              <a:endCxn id="109" idx="2"/>
            </p:cNvCxnSpPr>
            <p:nvPr/>
          </p:nvCxnSpPr>
          <p:spPr>
            <a:xfrm rot="16200000" flipV="1">
              <a:off x="1069642" y="1955723"/>
              <a:ext cx="1783202" cy="911354"/>
            </a:xfrm>
            <a:prstGeom prst="straightConnector1">
              <a:avLst/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/>
            <p:cNvCxnSpPr>
              <a:endCxn id="108" idx="2"/>
            </p:cNvCxnSpPr>
            <p:nvPr/>
          </p:nvCxnSpPr>
          <p:spPr>
            <a:xfrm rot="16200000" flipV="1">
              <a:off x="1050192" y="2068949"/>
              <a:ext cx="1825162" cy="914412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Arrow Connector 207"/>
            <p:cNvCxnSpPr>
              <a:endCxn id="107" idx="2"/>
            </p:cNvCxnSpPr>
            <p:nvPr/>
          </p:nvCxnSpPr>
          <p:spPr>
            <a:xfrm rot="16200000" flipV="1">
              <a:off x="1050533" y="2163818"/>
              <a:ext cx="1821422" cy="911354"/>
            </a:xfrm>
            <a:prstGeom prst="straightConnector1">
              <a:avLst/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/>
            <p:cNvCxnSpPr>
              <a:endCxn id="106" idx="2"/>
            </p:cNvCxnSpPr>
            <p:nvPr/>
          </p:nvCxnSpPr>
          <p:spPr>
            <a:xfrm rot="16200000" flipV="1">
              <a:off x="1044048" y="2265924"/>
              <a:ext cx="1834393" cy="911354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4" name="Group 213"/>
          <p:cNvGrpSpPr/>
          <p:nvPr/>
        </p:nvGrpSpPr>
        <p:grpSpPr>
          <a:xfrm>
            <a:off x="6430963" y="3740057"/>
            <a:ext cx="965968" cy="770751"/>
            <a:chOff x="2591209" y="2761732"/>
            <a:chExt cx="965968" cy="770751"/>
          </a:xfrm>
        </p:grpSpPr>
        <p:sp>
          <p:nvSpPr>
            <p:cNvPr id="215" name="Rectangle 214"/>
            <p:cNvSpPr/>
            <p:nvPr/>
          </p:nvSpPr>
          <p:spPr>
            <a:xfrm>
              <a:off x="2591210" y="2761732"/>
              <a:ext cx="965967" cy="535649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2060"/>
                  </a:solidFill>
                </a:rPr>
                <a:t>Linear prop.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2591209" y="3283281"/>
              <a:ext cx="965967" cy="249202"/>
            </a:xfrm>
            <a:prstGeom prst="rect">
              <a:avLst/>
            </a:prstGeom>
            <a:solidFill>
              <a:srgbClr val="92D05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smtClean="0">
                  <a:solidFill>
                    <a:srgbClr val="002060"/>
                  </a:solidFill>
                </a:rPr>
                <a:t>Basketizer</a:t>
              </a:r>
              <a:endParaRPr lang="en-US" sz="11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17" name="Group 216"/>
          <p:cNvGrpSpPr/>
          <p:nvPr/>
        </p:nvGrpSpPr>
        <p:grpSpPr>
          <a:xfrm>
            <a:off x="7552925" y="3740055"/>
            <a:ext cx="965968" cy="770751"/>
            <a:chOff x="2591209" y="2717730"/>
            <a:chExt cx="965968" cy="814753"/>
          </a:xfrm>
        </p:grpSpPr>
        <p:sp>
          <p:nvSpPr>
            <p:cNvPr id="218" name="Rectangle 217"/>
            <p:cNvSpPr/>
            <p:nvPr/>
          </p:nvSpPr>
          <p:spPr>
            <a:xfrm>
              <a:off x="2591210" y="2717730"/>
              <a:ext cx="965967" cy="579652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2060"/>
                  </a:solidFill>
                </a:rPr>
                <a:t>Field prop.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2591209" y="3283281"/>
              <a:ext cx="965967" cy="249202"/>
            </a:xfrm>
            <a:prstGeom prst="rect">
              <a:avLst/>
            </a:prstGeom>
            <a:solidFill>
              <a:srgbClr val="92D05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smtClean="0">
                  <a:solidFill>
                    <a:srgbClr val="002060"/>
                  </a:solidFill>
                </a:rPr>
                <a:t>Basketizer</a:t>
              </a:r>
              <a:endParaRPr lang="en-US" sz="11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6275931" y="2759387"/>
            <a:ext cx="556531" cy="304805"/>
            <a:chOff x="2116392" y="1748160"/>
            <a:chExt cx="556531" cy="304805"/>
          </a:xfrm>
        </p:grpSpPr>
        <p:cxnSp>
          <p:nvCxnSpPr>
            <p:cNvPr id="221" name="Straight Arrow Connector 220"/>
            <p:cNvCxnSpPr/>
            <p:nvPr/>
          </p:nvCxnSpPr>
          <p:spPr>
            <a:xfrm>
              <a:off x="2116402" y="1748160"/>
              <a:ext cx="556521" cy="0"/>
            </a:xfrm>
            <a:prstGeom prst="straightConnector1">
              <a:avLst/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Arrow Connector 221"/>
            <p:cNvCxnSpPr/>
            <p:nvPr/>
          </p:nvCxnSpPr>
          <p:spPr>
            <a:xfrm>
              <a:off x="2116397" y="1858995"/>
              <a:ext cx="556521" cy="0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/>
            <p:nvPr/>
          </p:nvCxnSpPr>
          <p:spPr>
            <a:xfrm>
              <a:off x="2116392" y="1955975"/>
              <a:ext cx="556521" cy="0"/>
            </a:xfrm>
            <a:prstGeom prst="straightConnector1">
              <a:avLst/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223"/>
            <p:cNvCxnSpPr/>
            <p:nvPr/>
          </p:nvCxnSpPr>
          <p:spPr>
            <a:xfrm>
              <a:off x="2116397" y="2052965"/>
              <a:ext cx="556521" cy="0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" name="Rounded Rectangle 224"/>
          <p:cNvSpPr/>
          <p:nvPr/>
        </p:nvSpPr>
        <p:spPr>
          <a:xfrm>
            <a:off x="6829642" y="2690268"/>
            <a:ext cx="802543" cy="4430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Select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26" name="Group 225"/>
          <p:cNvGrpSpPr/>
          <p:nvPr/>
        </p:nvGrpSpPr>
        <p:grpSpPr>
          <a:xfrm rot="5400000">
            <a:off x="6730035" y="3213810"/>
            <a:ext cx="579245" cy="473246"/>
            <a:chOff x="2116392" y="1748160"/>
            <a:chExt cx="556531" cy="304805"/>
          </a:xfrm>
        </p:grpSpPr>
        <p:cxnSp>
          <p:nvCxnSpPr>
            <p:cNvPr id="227" name="Straight Arrow Connector 226"/>
            <p:cNvCxnSpPr/>
            <p:nvPr/>
          </p:nvCxnSpPr>
          <p:spPr>
            <a:xfrm>
              <a:off x="2116402" y="1748160"/>
              <a:ext cx="556521" cy="0"/>
            </a:xfrm>
            <a:prstGeom prst="straightConnector1">
              <a:avLst/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Arrow Connector 227"/>
            <p:cNvCxnSpPr/>
            <p:nvPr/>
          </p:nvCxnSpPr>
          <p:spPr>
            <a:xfrm>
              <a:off x="2116397" y="1858995"/>
              <a:ext cx="556521" cy="0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/>
            <p:nvPr/>
          </p:nvCxnSpPr>
          <p:spPr>
            <a:xfrm>
              <a:off x="2116392" y="1955975"/>
              <a:ext cx="556521" cy="0"/>
            </a:xfrm>
            <a:prstGeom prst="straightConnector1">
              <a:avLst/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Arrow Connector 229"/>
            <p:cNvCxnSpPr/>
            <p:nvPr/>
          </p:nvCxnSpPr>
          <p:spPr>
            <a:xfrm>
              <a:off x="2116397" y="2052965"/>
              <a:ext cx="556521" cy="0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1" name="Group 230"/>
          <p:cNvGrpSpPr/>
          <p:nvPr/>
        </p:nvGrpSpPr>
        <p:grpSpPr>
          <a:xfrm>
            <a:off x="7663837" y="2814628"/>
            <a:ext cx="743481" cy="925417"/>
            <a:chOff x="1088016" y="906170"/>
            <a:chExt cx="743481" cy="1254718"/>
          </a:xfrm>
        </p:grpSpPr>
        <p:cxnSp>
          <p:nvCxnSpPr>
            <p:cNvPr id="232" name="Elbow Connector 231"/>
            <p:cNvCxnSpPr/>
            <p:nvPr/>
          </p:nvCxnSpPr>
          <p:spPr>
            <a:xfrm rot="16200000" flipH="1">
              <a:off x="765479" y="1567078"/>
              <a:ext cx="916331" cy="271257"/>
            </a:xfrm>
            <a:prstGeom prst="bentConnector3">
              <a:avLst>
                <a:gd name="adj1" fmla="val 801"/>
              </a:avLst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Elbow Connector 232"/>
            <p:cNvCxnSpPr/>
            <p:nvPr/>
          </p:nvCxnSpPr>
          <p:spPr>
            <a:xfrm rot="16200000" flipH="1">
              <a:off x="785815" y="1444975"/>
              <a:ext cx="1042761" cy="378881"/>
            </a:xfrm>
            <a:prstGeom prst="bentConnector3">
              <a:avLst>
                <a:gd name="adj1" fmla="val -440"/>
              </a:avLst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Elbow Connector 233"/>
            <p:cNvCxnSpPr/>
            <p:nvPr/>
          </p:nvCxnSpPr>
          <p:spPr>
            <a:xfrm rot="16200000" flipH="1">
              <a:off x="802166" y="1324401"/>
              <a:ext cx="1146005" cy="526970"/>
            </a:xfrm>
            <a:prstGeom prst="bentConnector3">
              <a:avLst>
                <a:gd name="adj1" fmla="val -813"/>
              </a:avLst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Elbow Connector 234"/>
            <p:cNvCxnSpPr/>
            <p:nvPr/>
          </p:nvCxnSpPr>
          <p:spPr>
            <a:xfrm rot="16200000" flipH="1">
              <a:off x="849814" y="1174112"/>
              <a:ext cx="1249626" cy="713741"/>
            </a:xfrm>
            <a:prstGeom prst="bentConnector3">
              <a:avLst>
                <a:gd name="adj1" fmla="val -1110"/>
              </a:avLst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" name="Group 235"/>
          <p:cNvGrpSpPr/>
          <p:nvPr/>
        </p:nvGrpSpPr>
        <p:grpSpPr>
          <a:xfrm rot="5400000">
            <a:off x="6184092" y="5009195"/>
            <a:ext cx="1434153" cy="473246"/>
            <a:chOff x="2116392" y="1748160"/>
            <a:chExt cx="556531" cy="304805"/>
          </a:xfrm>
        </p:grpSpPr>
        <p:cxnSp>
          <p:nvCxnSpPr>
            <p:cNvPr id="237" name="Straight Arrow Connector 236"/>
            <p:cNvCxnSpPr/>
            <p:nvPr/>
          </p:nvCxnSpPr>
          <p:spPr>
            <a:xfrm>
              <a:off x="2116402" y="1748160"/>
              <a:ext cx="556521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>
              <a:off x="2116397" y="1858995"/>
              <a:ext cx="55652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/>
            <p:cNvCxnSpPr/>
            <p:nvPr/>
          </p:nvCxnSpPr>
          <p:spPr>
            <a:xfrm>
              <a:off x="2116392" y="1955975"/>
              <a:ext cx="556521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Arrow Connector 239"/>
            <p:cNvCxnSpPr/>
            <p:nvPr/>
          </p:nvCxnSpPr>
          <p:spPr>
            <a:xfrm>
              <a:off x="2116397" y="2052965"/>
              <a:ext cx="556521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1" name="Group 240"/>
          <p:cNvGrpSpPr/>
          <p:nvPr/>
        </p:nvGrpSpPr>
        <p:grpSpPr>
          <a:xfrm rot="5400000">
            <a:off x="7281877" y="5009195"/>
            <a:ext cx="1434153" cy="473246"/>
            <a:chOff x="2116392" y="1748160"/>
            <a:chExt cx="556531" cy="304805"/>
          </a:xfrm>
        </p:grpSpPr>
        <p:cxnSp>
          <p:nvCxnSpPr>
            <p:cNvPr id="242" name="Straight Arrow Connector 241"/>
            <p:cNvCxnSpPr/>
            <p:nvPr/>
          </p:nvCxnSpPr>
          <p:spPr>
            <a:xfrm>
              <a:off x="2116402" y="1748160"/>
              <a:ext cx="556521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/>
            <p:cNvCxnSpPr/>
            <p:nvPr/>
          </p:nvCxnSpPr>
          <p:spPr>
            <a:xfrm>
              <a:off x="2116397" y="1858995"/>
              <a:ext cx="55652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/>
            <p:cNvCxnSpPr/>
            <p:nvPr/>
          </p:nvCxnSpPr>
          <p:spPr>
            <a:xfrm>
              <a:off x="2116392" y="1955975"/>
              <a:ext cx="556521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Arrow Connector 244"/>
            <p:cNvCxnSpPr/>
            <p:nvPr/>
          </p:nvCxnSpPr>
          <p:spPr>
            <a:xfrm>
              <a:off x="2116397" y="2052965"/>
              <a:ext cx="556521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Group 258"/>
          <p:cNvGrpSpPr/>
          <p:nvPr/>
        </p:nvGrpSpPr>
        <p:grpSpPr>
          <a:xfrm rot="5400000">
            <a:off x="4443850" y="-253159"/>
            <a:ext cx="1182674" cy="6744259"/>
            <a:chOff x="1099548" y="3354099"/>
            <a:chExt cx="1320435" cy="3089272"/>
          </a:xfrm>
        </p:grpSpPr>
        <p:cxnSp>
          <p:nvCxnSpPr>
            <p:cNvPr id="260" name="Straight Arrow Connector 259"/>
            <p:cNvCxnSpPr>
              <a:endCxn id="103" idx="0"/>
            </p:cNvCxnSpPr>
            <p:nvPr/>
          </p:nvCxnSpPr>
          <p:spPr>
            <a:xfrm rot="16200000" flipH="1" flipV="1">
              <a:off x="314938" y="4138710"/>
              <a:ext cx="2881613" cy="1312391"/>
            </a:xfrm>
            <a:prstGeom prst="straightConnector1">
              <a:avLst/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/>
            <p:cNvCxnSpPr>
              <a:endCxn id="102" idx="0"/>
            </p:cNvCxnSpPr>
            <p:nvPr/>
          </p:nvCxnSpPr>
          <p:spPr>
            <a:xfrm rot="16200000" flipH="1" flipV="1">
              <a:off x="327926" y="4210348"/>
              <a:ext cx="2863679" cy="1320435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/>
            <p:cNvCxnSpPr>
              <a:endCxn id="101" idx="0"/>
            </p:cNvCxnSpPr>
            <p:nvPr/>
          </p:nvCxnSpPr>
          <p:spPr>
            <a:xfrm rot="16200000" flipH="1" flipV="1">
              <a:off x="338276" y="4291467"/>
              <a:ext cx="2839922" cy="1317378"/>
            </a:xfrm>
            <a:prstGeom prst="straightConnector1">
              <a:avLst/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/>
            <p:cNvCxnSpPr>
              <a:endCxn id="312" idx="3"/>
            </p:cNvCxnSpPr>
            <p:nvPr/>
          </p:nvCxnSpPr>
          <p:spPr>
            <a:xfrm rot="16200000" flipH="1" flipV="1">
              <a:off x="376714" y="4403158"/>
              <a:ext cx="2804587" cy="1275839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8" name="Group 267"/>
          <p:cNvGrpSpPr/>
          <p:nvPr/>
        </p:nvGrpSpPr>
        <p:grpSpPr>
          <a:xfrm rot="5400000">
            <a:off x="7306312" y="1934704"/>
            <a:ext cx="1233881" cy="2327505"/>
            <a:chOff x="1678605" y="2139705"/>
            <a:chExt cx="741375" cy="1499092"/>
          </a:xfrm>
        </p:grpSpPr>
        <p:cxnSp>
          <p:nvCxnSpPr>
            <p:cNvPr id="269" name="Straight Arrow Connector 268"/>
            <p:cNvCxnSpPr>
              <a:endCxn id="114" idx="2"/>
            </p:cNvCxnSpPr>
            <p:nvPr/>
          </p:nvCxnSpPr>
          <p:spPr>
            <a:xfrm rot="16200000" flipV="1">
              <a:off x="1466116" y="2352195"/>
              <a:ext cx="1163295" cy="738315"/>
            </a:xfrm>
            <a:prstGeom prst="straightConnector1">
              <a:avLst/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Arrow Connector 269"/>
            <p:cNvCxnSpPr>
              <a:endCxn id="113" idx="2"/>
            </p:cNvCxnSpPr>
            <p:nvPr/>
          </p:nvCxnSpPr>
          <p:spPr>
            <a:xfrm rot="16200000" flipV="1">
              <a:off x="1446665" y="2465421"/>
              <a:ext cx="1205255" cy="741375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/>
            <p:cNvCxnSpPr>
              <a:endCxn id="112" idx="2"/>
            </p:cNvCxnSpPr>
            <p:nvPr/>
          </p:nvCxnSpPr>
          <p:spPr>
            <a:xfrm rot="16200000" flipV="1">
              <a:off x="1447006" y="2560289"/>
              <a:ext cx="1201515" cy="738317"/>
            </a:xfrm>
            <a:prstGeom prst="straightConnector1">
              <a:avLst/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Arrow Connector 271"/>
            <p:cNvCxnSpPr>
              <a:endCxn id="111" idx="2"/>
            </p:cNvCxnSpPr>
            <p:nvPr/>
          </p:nvCxnSpPr>
          <p:spPr>
            <a:xfrm rot="16200000" flipV="1">
              <a:off x="1440521" y="2662395"/>
              <a:ext cx="1214486" cy="738317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7" name="Rectangle 276"/>
          <p:cNvSpPr/>
          <p:nvPr/>
        </p:nvSpPr>
        <p:spPr>
          <a:xfrm>
            <a:off x="9570526" y="4026505"/>
            <a:ext cx="965967" cy="249202"/>
          </a:xfrm>
          <a:prstGeom prst="rect">
            <a:avLst/>
          </a:prstGeom>
          <a:solidFill>
            <a:schemeClr val="bg1"/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002060"/>
                </a:solidFill>
              </a:rPr>
              <a:t>Process1</a:t>
            </a:r>
            <a:endParaRPr lang="en-US" sz="1400" dirty="0">
              <a:solidFill>
                <a:srgbClr val="002060"/>
              </a:solidFill>
            </a:endParaRPr>
          </a:p>
        </p:txBody>
      </p:sp>
      <p:grpSp>
        <p:nvGrpSpPr>
          <p:cNvPr id="278" name="Group 277"/>
          <p:cNvGrpSpPr/>
          <p:nvPr/>
        </p:nvGrpSpPr>
        <p:grpSpPr>
          <a:xfrm>
            <a:off x="10667405" y="4032911"/>
            <a:ext cx="965968" cy="484303"/>
            <a:chOff x="2591209" y="3048180"/>
            <a:chExt cx="965968" cy="484303"/>
          </a:xfrm>
        </p:grpSpPr>
        <p:sp>
          <p:nvSpPr>
            <p:cNvPr id="279" name="Rectangle 278"/>
            <p:cNvSpPr/>
            <p:nvPr/>
          </p:nvSpPr>
          <p:spPr>
            <a:xfrm>
              <a:off x="2591210" y="3048180"/>
              <a:ext cx="965967" cy="249202"/>
            </a:xfrm>
            <a:prstGeom prst="rect">
              <a:avLst/>
            </a:prstGeom>
            <a:solidFill>
              <a:schemeClr val="bg1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rgbClr val="002060"/>
                  </a:solidFill>
                </a:rPr>
                <a:t>Process2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2591209" y="3283281"/>
              <a:ext cx="965967" cy="249202"/>
            </a:xfrm>
            <a:prstGeom prst="rect">
              <a:avLst/>
            </a:prstGeom>
            <a:solidFill>
              <a:srgbClr val="92D050"/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smtClean="0">
                  <a:solidFill>
                    <a:srgbClr val="002060"/>
                  </a:solidFill>
                </a:rPr>
                <a:t>Basketizer</a:t>
              </a:r>
              <a:endParaRPr lang="en-US" sz="11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81" name="Group 280"/>
          <p:cNvGrpSpPr/>
          <p:nvPr/>
        </p:nvGrpSpPr>
        <p:grpSpPr>
          <a:xfrm rot="5400000">
            <a:off x="9474171" y="4663708"/>
            <a:ext cx="1183153" cy="473246"/>
            <a:chOff x="2116392" y="1748160"/>
            <a:chExt cx="556531" cy="304805"/>
          </a:xfrm>
        </p:grpSpPr>
        <p:cxnSp>
          <p:nvCxnSpPr>
            <p:cNvPr id="282" name="Straight Arrow Connector 281"/>
            <p:cNvCxnSpPr/>
            <p:nvPr/>
          </p:nvCxnSpPr>
          <p:spPr>
            <a:xfrm>
              <a:off x="2116402" y="1748160"/>
              <a:ext cx="556521" cy="0"/>
            </a:xfrm>
            <a:prstGeom prst="straightConnector1">
              <a:avLst/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Arrow Connector 282"/>
            <p:cNvCxnSpPr/>
            <p:nvPr/>
          </p:nvCxnSpPr>
          <p:spPr>
            <a:xfrm>
              <a:off x="2116397" y="1858995"/>
              <a:ext cx="556521" cy="0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Arrow Connector 283"/>
            <p:cNvCxnSpPr/>
            <p:nvPr/>
          </p:nvCxnSpPr>
          <p:spPr>
            <a:xfrm>
              <a:off x="2116392" y="1955975"/>
              <a:ext cx="556521" cy="0"/>
            </a:xfrm>
            <a:prstGeom prst="straightConnector1">
              <a:avLst/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Arrow Connector 284"/>
            <p:cNvCxnSpPr/>
            <p:nvPr/>
          </p:nvCxnSpPr>
          <p:spPr>
            <a:xfrm>
              <a:off x="2116397" y="2052965"/>
              <a:ext cx="556521" cy="0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6" name="Group 285"/>
          <p:cNvGrpSpPr/>
          <p:nvPr/>
        </p:nvGrpSpPr>
        <p:grpSpPr>
          <a:xfrm rot="5400000">
            <a:off x="10413953" y="5021894"/>
            <a:ext cx="1434153" cy="473246"/>
            <a:chOff x="2116392" y="1748160"/>
            <a:chExt cx="556531" cy="304805"/>
          </a:xfrm>
        </p:grpSpPr>
        <p:cxnSp>
          <p:nvCxnSpPr>
            <p:cNvPr id="287" name="Straight Arrow Connector 286"/>
            <p:cNvCxnSpPr/>
            <p:nvPr/>
          </p:nvCxnSpPr>
          <p:spPr>
            <a:xfrm>
              <a:off x="2116402" y="1748160"/>
              <a:ext cx="556521" cy="0"/>
            </a:xfrm>
            <a:prstGeom prst="straightConnector1">
              <a:avLst/>
            </a:prstGeom>
            <a:ln w="38100">
              <a:solidFill>
                <a:srgbClr val="00B0F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Arrow Connector 287"/>
            <p:cNvCxnSpPr/>
            <p:nvPr/>
          </p:nvCxnSpPr>
          <p:spPr>
            <a:xfrm>
              <a:off x="2116397" y="1858995"/>
              <a:ext cx="556521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Arrow Connector 288"/>
            <p:cNvCxnSpPr/>
            <p:nvPr/>
          </p:nvCxnSpPr>
          <p:spPr>
            <a:xfrm>
              <a:off x="2116392" y="1955975"/>
              <a:ext cx="556521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Arrow Connector 289"/>
            <p:cNvCxnSpPr/>
            <p:nvPr/>
          </p:nvCxnSpPr>
          <p:spPr>
            <a:xfrm>
              <a:off x="2116397" y="2052965"/>
              <a:ext cx="556521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1" name="Rounded Rectangle 290"/>
          <p:cNvSpPr/>
          <p:nvPr/>
        </p:nvSpPr>
        <p:spPr>
          <a:xfrm>
            <a:off x="9683362" y="2675172"/>
            <a:ext cx="802543" cy="44304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Select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92" name="Group 291"/>
          <p:cNvGrpSpPr/>
          <p:nvPr/>
        </p:nvGrpSpPr>
        <p:grpSpPr>
          <a:xfrm rot="5400000">
            <a:off x="9614255" y="3349678"/>
            <a:ext cx="880413" cy="473246"/>
            <a:chOff x="2116392" y="1748160"/>
            <a:chExt cx="556531" cy="304805"/>
          </a:xfrm>
        </p:grpSpPr>
        <p:cxnSp>
          <p:nvCxnSpPr>
            <p:cNvPr id="293" name="Straight Arrow Connector 292"/>
            <p:cNvCxnSpPr/>
            <p:nvPr/>
          </p:nvCxnSpPr>
          <p:spPr>
            <a:xfrm>
              <a:off x="2116402" y="1748160"/>
              <a:ext cx="556521" cy="0"/>
            </a:xfrm>
            <a:prstGeom prst="straightConnector1">
              <a:avLst/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/>
            <p:cNvCxnSpPr/>
            <p:nvPr/>
          </p:nvCxnSpPr>
          <p:spPr>
            <a:xfrm>
              <a:off x="2116397" y="1858995"/>
              <a:ext cx="556521" cy="0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Arrow Connector 294"/>
            <p:cNvCxnSpPr/>
            <p:nvPr/>
          </p:nvCxnSpPr>
          <p:spPr>
            <a:xfrm>
              <a:off x="2116392" y="1955975"/>
              <a:ext cx="556521" cy="0"/>
            </a:xfrm>
            <a:prstGeom prst="straightConnector1">
              <a:avLst/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Arrow Connector 295"/>
            <p:cNvCxnSpPr/>
            <p:nvPr/>
          </p:nvCxnSpPr>
          <p:spPr>
            <a:xfrm>
              <a:off x="2116397" y="2052965"/>
              <a:ext cx="556521" cy="0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7" name="Group 296"/>
          <p:cNvGrpSpPr/>
          <p:nvPr/>
        </p:nvGrpSpPr>
        <p:grpSpPr>
          <a:xfrm>
            <a:off x="10516586" y="2759991"/>
            <a:ext cx="743481" cy="1242260"/>
            <a:chOff x="1088016" y="906170"/>
            <a:chExt cx="743481" cy="1254718"/>
          </a:xfrm>
        </p:grpSpPr>
        <p:cxnSp>
          <p:nvCxnSpPr>
            <p:cNvPr id="298" name="Elbow Connector 297"/>
            <p:cNvCxnSpPr/>
            <p:nvPr/>
          </p:nvCxnSpPr>
          <p:spPr>
            <a:xfrm rot="16200000" flipH="1">
              <a:off x="765479" y="1567078"/>
              <a:ext cx="916331" cy="271257"/>
            </a:xfrm>
            <a:prstGeom prst="bentConnector3">
              <a:avLst>
                <a:gd name="adj1" fmla="val 801"/>
              </a:avLst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Elbow Connector 298"/>
            <p:cNvCxnSpPr/>
            <p:nvPr/>
          </p:nvCxnSpPr>
          <p:spPr>
            <a:xfrm rot="16200000" flipH="1">
              <a:off x="785815" y="1444975"/>
              <a:ext cx="1042761" cy="378881"/>
            </a:xfrm>
            <a:prstGeom prst="bentConnector3">
              <a:avLst>
                <a:gd name="adj1" fmla="val -440"/>
              </a:avLst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Elbow Connector 299"/>
            <p:cNvCxnSpPr/>
            <p:nvPr/>
          </p:nvCxnSpPr>
          <p:spPr>
            <a:xfrm rot="16200000" flipH="1">
              <a:off x="802166" y="1324401"/>
              <a:ext cx="1146005" cy="526970"/>
            </a:xfrm>
            <a:prstGeom prst="bentConnector3">
              <a:avLst>
                <a:gd name="adj1" fmla="val -813"/>
              </a:avLst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Elbow Connector 300"/>
            <p:cNvCxnSpPr/>
            <p:nvPr/>
          </p:nvCxnSpPr>
          <p:spPr>
            <a:xfrm rot="16200000" flipH="1">
              <a:off x="849814" y="1174112"/>
              <a:ext cx="1249626" cy="713741"/>
            </a:xfrm>
            <a:prstGeom prst="bentConnector3">
              <a:avLst>
                <a:gd name="adj1" fmla="val -1110"/>
              </a:avLst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2" name="Group 301"/>
          <p:cNvGrpSpPr/>
          <p:nvPr/>
        </p:nvGrpSpPr>
        <p:grpSpPr>
          <a:xfrm>
            <a:off x="9251696" y="2717822"/>
            <a:ext cx="463525" cy="395757"/>
            <a:chOff x="2116392" y="1748160"/>
            <a:chExt cx="556531" cy="304805"/>
          </a:xfrm>
        </p:grpSpPr>
        <p:cxnSp>
          <p:nvCxnSpPr>
            <p:cNvPr id="303" name="Straight Arrow Connector 302"/>
            <p:cNvCxnSpPr/>
            <p:nvPr/>
          </p:nvCxnSpPr>
          <p:spPr>
            <a:xfrm>
              <a:off x="2116402" y="1748160"/>
              <a:ext cx="556521" cy="0"/>
            </a:xfrm>
            <a:prstGeom prst="straightConnector1">
              <a:avLst/>
            </a:prstGeom>
            <a:ln>
              <a:solidFill>
                <a:srgbClr val="00B0F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Arrow Connector 303"/>
            <p:cNvCxnSpPr/>
            <p:nvPr/>
          </p:nvCxnSpPr>
          <p:spPr>
            <a:xfrm>
              <a:off x="2116397" y="1858995"/>
              <a:ext cx="556521" cy="0"/>
            </a:xfrm>
            <a:prstGeom prst="straightConnector1">
              <a:avLst/>
            </a:prstGeom>
            <a:ln>
              <a:solidFill>
                <a:srgbClr val="C00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Arrow Connector 304"/>
            <p:cNvCxnSpPr/>
            <p:nvPr/>
          </p:nvCxnSpPr>
          <p:spPr>
            <a:xfrm>
              <a:off x="2116392" y="1955975"/>
              <a:ext cx="556521" cy="0"/>
            </a:xfrm>
            <a:prstGeom prst="straightConnector1">
              <a:avLst/>
            </a:prstGeom>
            <a:ln>
              <a:solidFill>
                <a:srgbClr val="FFC0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Arrow Connector 305"/>
            <p:cNvCxnSpPr/>
            <p:nvPr/>
          </p:nvCxnSpPr>
          <p:spPr>
            <a:xfrm>
              <a:off x="2116397" y="2052965"/>
              <a:ext cx="556521" cy="0"/>
            </a:xfrm>
            <a:prstGeom prst="straightConnector1">
              <a:avLst/>
            </a:prstGeom>
            <a:ln>
              <a:solidFill>
                <a:srgbClr val="00B05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" name="TextBox 306"/>
          <p:cNvSpPr txBox="1"/>
          <p:nvPr/>
        </p:nvSpPr>
        <p:spPr>
          <a:xfrm>
            <a:off x="115589" y="4254992"/>
            <a:ext cx="1293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Handlers</a:t>
            </a:r>
            <a:endParaRPr lang="en-US" sz="1400"/>
          </a:p>
        </p:txBody>
      </p:sp>
      <p:sp>
        <p:nvSpPr>
          <p:cNvPr id="312" name="TextBox 311"/>
          <p:cNvSpPr txBox="1"/>
          <p:nvPr/>
        </p:nvSpPr>
        <p:spPr>
          <a:xfrm>
            <a:off x="212759" y="2410951"/>
            <a:ext cx="145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Stage buffers</a:t>
            </a:r>
            <a:endParaRPr lang="en-US" sz="1400"/>
          </a:p>
        </p:txBody>
      </p:sp>
      <p:cxnSp>
        <p:nvCxnSpPr>
          <p:cNvPr id="332" name="Straight Connector 331"/>
          <p:cNvCxnSpPr/>
          <p:nvPr/>
        </p:nvCxnSpPr>
        <p:spPr>
          <a:xfrm>
            <a:off x="212759" y="5153891"/>
            <a:ext cx="79862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Connector 332"/>
          <p:cNvCxnSpPr/>
          <p:nvPr/>
        </p:nvCxnSpPr>
        <p:spPr>
          <a:xfrm>
            <a:off x="212759" y="5278582"/>
            <a:ext cx="79862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Connector 333"/>
          <p:cNvCxnSpPr/>
          <p:nvPr/>
        </p:nvCxnSpPr>
        <p:spPr>
          <a:xfrm>
            <a:off x="212759" y="5390829"/>
            <a:ext cx="79862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Connector 334"/>
          <p:cNvCxnSpPr/>
          <p:nvPr/>
        </p:nvCxnSpPr>
        <p:spPr>
          <a:xfrm>
            <a:off x="212759" y="5515520"/>
            <a:ext cx="79862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6" name="TextBox 335"/>
          <p:cNvSpPr txBox="1"/>
          <p:nvPr/>
        </p:nvSpPr>
        <p:spPr>
          <a:xfrm>
            <a:off x="137606" y="5556311"/>
            <a:ext cx="1293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Threads on same socket</a:t>
            </a:r>
            <a:endParaRPr lang="en-US" sz="1400" dirty="0"/>
          </a:p>
        </p:txBody>
      </p:sp>
      <p:sp>
        <p:nvSpPr>
          <p:cNvPr id="337" name="TextBox 336"/>
          <p:cNvSpPr txBox="1"/>
          <p:nvPr/>
        </p:nvSpPr>
        <p:spPr>
          <a:xfrm>
            <a:off x="2262823" y="4642198"/>
            <a:ext cx="12935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Scalar </a:t>
            </a:r>
            <a:r>
              <a:rPr lang="en-US" sz="1400" dirty="0" err="1" smtClean="0"/>
              <a:t>DoIt</a:t>
            </a:r>
            <a:r>
              <a:rPr lang="en-US" sz="1400" dirty="0" smtClean="0"/>
              <a:t>()</a:t>
            </a:r>
            <a:endParaRPr lang="en-US" sz="1400" dirty="0"/>
          </a:p>
        </p:txBody>
      </p:sp>
      <p:sp>
        <p:nvSpPr>
          <p:cNvPr id="338" name="TextBox 337"/>
          <p:cNvSpPr txBox="1"/>
          <p:nvPr/>
        </p:nvSpPr>
        <p:spPr>
          <a:xfrm>
            <a:off x="4091156" y="4642198"/>
            <a:ext cx="15314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Vector </a:t>
            </a:r>
            <a:r>
              <a:rPr lang="en-US" sz="1400" dirty="0" err="1" smtClean="0"/>
              <a:t>DoIt</a:t>
            </a:r>
            <a:r>
              <a:rPr lang="en-US" sz="1400" dirty="0" smtClean="0"/>
              <a:t>()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406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22" presetClass="entr" presetSubtype="1" repeatCount="indefinite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22" presetClass="entr" presetSubtype="1" repeatCount="indefinite" fill="remove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22" presetClass="entr" presetSubtype="1" repeatCount="indefinite" fill="remove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22" presetClass="entr" presetSubtype="1" repeatCount="indefinite" fill="remove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22" presetClass="entr" presetSubtype="8" repeatCount="indefinite" fill="remove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22" presetClass="entr" presetSubtype="8" repeatCount="indefinite" fill="remove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22" presetClass="entr" presetSubtype="4" repeatCount="indefinite" fill="remove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22" presetClass="entr" presetSubtype="8" repeatCount="indefinite" fill="remove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22" presetClass="entr" presetSubtype="1" repeatCount="indefinite" fill="remove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22" presetClass="entr" presetSubtype="1" repeatCount="indefinite" fill="remove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22" presetClass="entr" presetSubtype="1" repeatCount="indefinite" fill="remove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22" presetClass="entr" presetSubtype="1" repeatCount="indefinite" fill="remove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0" presetID="22" presetClass="entr" presetSubtype="2" repeatCount="indefinite" fill="remove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22" presetClass="entr" presetSubtype="8" repeatCount="indefinite" fill="remove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6" presetID="22" presetClass="entr" presetSubtype="4" repeatCount="indefinite" fill="remove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22" presetClass="entr" presetSubtype="8" repeatCount="indefinite" fill="remove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2" presetID="22" presetClass="entr" presetSubtype="1" repeatCount="indefinite" fill="remove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2"/>
                                            </p:cond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22" presetClass="entr" presetSubtype="1" repeatCount="indefinite" fill="remove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5"/>
                                            </p:cond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8" presetID="22" presetClass="entr" presetSubtype="1" repeatCount="indefinite" fill="remove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1" presetID="22" presetClass="entr" presetSubtype="1" repeatCount="indefinite" fill="remove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1"/>
                                            </p:cond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2419"/>
            <a:ext cx="11890963" cy="973700"/>
          </a:xfrm>
          <a:solidFill>
            <a:srgbClr val="0070C0"/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	</a:t>
            </a:r>
            <a:r>
              <a:rPr lang="en-US" dirty="0" err="1" smtClean="0">
                <a:solidFill>
                  <a:schemeClr val="bg1"/>
                </a:solidFill>
              </a:rPr>
              <a:t>GeantV</a:t>
            </a:r>
            <a:r>
              <a:rPr lang="en-US" dirty="0" smtClean="0">
                <a:solidFill>
                  <a:schemeClr val="bg1"/>
                </a:solidFill>
              </a:rPr>
              <a:t> plans for HPC environments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153" y="1458411"/>
            <a:ext cx="7233651" cy="257459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600" dirty="0"/>
              <a:t>Standard mode (1 independent process per node)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Always possible, no-brainer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Possible issues with work balancing (events take different time)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Possible issues with output granularity (merging may be required)</a:t>
            </a:r>
          </a:p>
          <a:p>
            <a:pPr>
              <a:spcBef>
                <a:spcPts val="0"/>
              </a:spcBef>
            </a:pPr>
            <a:r>
              <a:rPr lang="en-US" sz="1600" dirty="0"/>
              <a:t>Multi-tier mode (event servers)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Useful to work with events from file, to handle merging and workload balancing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Communication with event servers via MPI to get event id’s in common files</a:t>
            </a:r>
          </a:p>
        </p:txBody>
      </p:sp>
      <p:sp>
        <p:nvSpPr>
          <p:cNvPr id="78" name="Slide Number Placeholder 77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A64DAE7-E881-3B47-8448-16FB544324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272132" y="4044827"/>
            <a:ext cx="7224899" cy="1361132"/>
            <a:chOff x="233502" y="3992226"/>
            <a:chExt cx="7224899" cy="1361132"/>
          </a:xfrm>
        </p:grpSpPr>
        <p:grpSp>
          <p:nvGrpSpPr>
            <p:cNvPr id="28" name="Group 27"/>
            <p:cNvGrpSpPr/>
            <p:nvPr/>
          </p:nvGrpSpPr>
          <p:grpSpPr>
            <a:xfrm>
              <a:off x="233502" y="3992226"/>
              <a:ext cx="2038121" cy="1270115"/>
              <a:chOff x="7061813" y="4669120"/>
              <a:chExt cx="2038121" cy="1270115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7422079" y="4735168"/>
                <a:ext cx="1382134" cy="2739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200">
                    <a:solidFill>
                      <a:prstClr val="white"/>
                    </a:solidFill>
                  </a:rPr>
                  <a:t>Event feeder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7061813" y="4669120"/>
                <a:ext cx="2038121" cy="1270115"/>
                <a:chOff x="7061813" y="4657245"/>
                <a:chExt cx="2038121" cy="1270115"/>
              </a:xfrm>
            </p:grpSpPr>
            <p:sp>
              <p:nvSpPr>
                <p:cNvPr id="9" name="Rounded Rectangle 8"/>
                <p:cNvSpPr/>
                <p:nvPr/>
              </p:nvSpPr>
              <p:spPr>
                <a:xfrm>
                  <a:off x="7061813" y="4657245"/>
                  <a:ext cx="2038121" cy="127011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  <a:p>
                  <a:r>
                    <a:rPr lang="en-US" dirty="0">
                      <a:solidFill>
                        <a:srgbClr val="FF0000"/>
                      </a:solidFill>
                    </a:rPr>
                    <a:t>Node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1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26" name="Group 25"/>
                <p:cNvGrpSpPr/>
                <p:nvPr/>
              </p:nvGrpSpPr>
              <p:grpSpPr>
                <a:xfrm>
                  <a:off x="7149294" y="5044710"/>
                  <a:ext cx="1785547" cy="519665"/>
                  <a:chOff x="7149294" y="5009085"/>
                  <a:chExt cx="1785547" cy="519665"/>
                </a:xfrm>
              </p:grpSpPr>
              <p:sp>
                <p:nvSpPr>
                  <p:cNvPr id="7" name="Rounded Rectangle 6"/>
                  <p:cNvSpPr/>
                  <p:nvPr/>
                </p:nvSpPr>
                <p:spPr>
                  <a:xfrm>
                    <a:off x="7230775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0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23" name="Rounded Rectangle 22"/>
                  <p:cNvSpPr/>
                  <p:nvPr/>
                </p:nvSpPr>
                <p:spPr>
                  <a:xfrm>
                    <a:off x="8164920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0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24" name="Rounded Rectangle 23"/>
                  <p:cNvSpPr/>
                  <p:nvPr/>
                </p:nvSpPr>
                <p:spPr>
                  <a:xfrm>
                    <a:off x="7149294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11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1100" baseline="-25000" dirty="0">
                        <a:solidFill>
                          <a:srgbClr val="FF0000"/>
                        </a:solidFill>
                      </a:rPr>
                      <a:t>0</a:t>
                    </a:r>
                    <a:endParaRPr lang="en-US" sz="11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5" name="Rounded Rectangle 24"/>
                  <p:cNvSpPr/>
                  <p:nvPr/>
                </p:nvSpPr>
                <p:spPr>
                  <a:xfrm>
                    <a:off x="8080873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11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1100" baseline="-25000" dirty="0">
                        <a:solidFill>
                          <a:srgbClr val="FF0000"/>
                        </a:solidFill>
                      </a:rPr>
                      <a:t>1</a:t>
                    </a:r>
                    <a:endParaRPr lang="en-US" sz="11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29" name="Group 28"/>
            <p:cNvGrpSpPr/>
            <p:nvPr/>
          </p:nvGrpSpPr>
          <p:grpSpPr>
            <a:xfrm>
              <a:off x="2433820" y="4001799"/>
              <a:ext cx="2038121" cy="1270115"/>
              <a:chOff x="7061813" y="4669120"/>
              <a:chExt cx="2038121" cy="1270115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7422079" y="4735168"/>
                <a:ext cx="1382134" cy="2739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200">
                    <a:solidFill>
                      <a:prstClr val="white"/>
                    </a:solidFill>
                  </a:rPr>
                  <a:t>Event feeder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7061813" y="4669120"/>
                <a:ext cx="2038121" cy="1270115"/>
                <a:chOff x="7061813" y="4657245"/>
                <a:chExt cx="2038121" cy="1270115"/>
              </a:xfrm>
            </p:grpSpPr>
            <p:sp>
              <p:nvSpPr>
                <p:cNvPr id="32" name="Rounded Rectangle 31"/>
                <p:cNvSpPr/>
                <p:nvPr/>
              </p:nvSpPr>
              <p:spPr>
                <a:xfrm>
                  <a:off x="7061813" y="4657245"/>
                  <a:ext cx="2038121" cy="127011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  <a:p>
                  <a:r>
                    <a:rPr lang="en-US" dirty="0">
                      <a:solidFill>
                        <a:srgbClr val="FF0000"/>
                      </a:solidFill>
                    </a:rPr>
                    <a:t>Node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2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33" name="Group 32"/>
                <p:cNvGrpSpPr/>
                <p:nvPr/>
              </p:nvGrpSpPr>
              <p:grpSpPr>
                <a:xfrm>
                  <a:off x="7149294" y="5044710"/>
                  <a:ext cx="1785547" cy="519665"/>
                  <a:chOff x="7149294" y="5009085"/>
                  <a:chExt cx="1785547" cy="519665"/>
                </a:xfrm>
              </p:grpSpPr>
              <p:sp>
                <p:nvSpPr>
                  <p:cNvPr id="34" name="Rounded Rectangle 33"/>
                  <p:cNvSpPr/>
                  <p:nvPr/>
                </p:nvSpPr>
                <p:spPr>
                  <a:xfrm>
                    <a:off x="7230775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0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35" name="Rounded Rectangle 34"/>
                  <p:cNvSpPr/>
                  <p:nvPr/>
                </p:nvSpPr>
                <p:spPr>
                  <a:xfrm>
                    <a:off x="8164920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0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36" name="Rounded Rectangle 35"/>
                  <p:cNvSpPr/>
                  <p:nvPr/>
                </p:nvSpPr>
                <p:spPr>
                  <a:xfrm>
                    <a:off x="7149294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11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1100" baseline="-25000" dirty="0">
                        <a:solidFill>
                          <a:srgbClr val="FF0000"/>
                        </a:solidFill>
                      </a:rPr>
                      <a:t>0</a:t>
                    </a:r>
                    <a:endParaRPr lang="en-US" sz="11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37" name="Rounded Rectangle 36"/>
                  <p:cNvSpPr/>
                  <p:nvPr/>
                </p:nvSpPr>
                <p:spPr>
                  <a:xfrm>
                    <a:off x="8080873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11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1100" baseline="-25000" dirty="0">
                        <a:solidFill>
                          <a:srgbClr val="FF0000"/>
                        </a:solidFill>
                      </a:rPr>
                      <a:t>1</a:t>
                    </a:r>
                    <a:endParaRPr lang="en-US" sz="11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38" name="Group 37"/>
            <p:cNvGrpSpPr/>
            <p:nvPr/>
          </p:nvGrpSpPr>
          <p:grpSpPr>
            <a:xfrm>
              <a:off x="4973160" y="4001798"/>
              <a:ext cx="2038121" cy="1270115"/>
              <a:chOff x="7061813" y="4669120"/>
              <a:chExt cx="2038121" cy="1270115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422079" y="4735168"/>
                <a:ext cx="1382134" cy="273918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1200">
                    <a:solidFill>
                      <a:prstClr val="white"/>
                    </a:solidFill>
                  </a:rPr>
                  <a:t>Event server</a:t>
                </a:r>
                <a:endParaRPr lang="en-US" sz="120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7061813" y="4669120"/>
                <a:ext cx="2038121" cy="1270115"/>
                <a:chOff x="7061813" y="4657245"/>
                <a:chExt cx="2038121" cy="1270115"/>
              </a:xfrm>
            </p:grpSpPr>
            <p:sp>
              <p:nvSpPr>
                <p:cNvPr id="41" name="Rounded Rectangle 40"/>
                <p:cNvSpPr/>
                <p:nvPr/>
              </p:nvSpPr>
              <p:spPr>
                <a:xfrm>
                  <a:off x="7061813" y="4657245"/>
                  <a:ext cx="2038121" cy="127011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  <a:p>
                  <a:r>
                    <a:rPr lang="en-US" dirty="0" err="1">
                      <a:solidFill>
                        <a:srgbClr val="FF0000"/>
                      </a:solidFill>
                    </a:rPr>
                    <a:t>Node</a:t>
                  </a:r>
                  <a:r>
                    <a:rPr lang="en-US" baseline="-25000" dirty="0" err="1">
                      <a:solidFill>
                        <a:srgbClr val="FF0000"/>
                      </a:solidFill>
                    </a:rPr>
                    <a:t>mod</a:t>
                  </a:r>
                  <a:r>
                    <a:rPr lang="en-US" baseline="-25000" dirty="0">
                      <a:solidFill>
                        <a:srgbClr val="FF0000"/>
                      </a:solidFill>
                    </a:rPr>
                    <a:t>[N]</a:t>
                  </a:r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42" name="Group 41"/>
                <p:cNvGrpSpPr/>
                <p:nvPr/>
              </p:nvGrpSpPr>
              <p:grpSpPr>
                <a:xfrm>
                  <a:off x="7149294" y="5044710"/>
                  <a:ext cx="1785547" cy="519665"/>
                  <a:chOff x="7149294" y="5009085"/>
                  <a:chExt cx="1785547" cy="519665"/>
                </a:xfrm>
              </p:grpSpPr>
              <p:sp>
                <p:nvSpPr>
                  <p:cNvPr id="43" name="Rounded Rectangle 42"/>
                  <p:cNvSpPr/>
                  <p:nvPr/>
                </p:nvSpPr>
                <p:spPr>
                  <a:xfrm>
                    <a:off x="7230775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0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44" name="Rounded Rectangle 43"/>
                  <p:cNvSpPr/>
                  <p:nvPr/>
                </p:nvSpPr>
                <p:spPr>
                  <a:xfrm>
                    <a:off x="8164920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10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45" name="Rounded Rectangle 44"/>
                  <p:cNvSpPr/>
                  <p:nvPr/>
                </p:nvSpPr>
                <p:spPr>
                  <a:xfrm>
                    <a:off x="7149294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11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1100" baseline="-25000" dirty="0">
                        <a:solidFill>
                          <a:srgbClr val="FF0000"/>
                        </a:solidFill>
                      </a:rPr>
                      <a:t>0</a:t>
                    </a:r>
                    <a:endParaRPr lang="en-US" sz="11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46" name="Rounded Rectangle 45"/>
                  <p:cNvSpPr/>
                  <p:nvPr/>
                </p:nvSpPr>
                <p:spPr>
                  <a:xfrm>
                    <a:off x="8080873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11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1100" baseline="-25000" dirty="0">
                        <a:solidFill>
                          <a:srgbClr val="FF0000"/>
                        </a:solidFill>
                      </a:rPr>
                      <a:t>1</a:t>
                    </a:r>
                    <a:endParaRPr lang="en-US" sz="11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47" name="Rectangle 46"/>
            <p:cNvSpPr/>
            <p:nvPr/>
          </p:nvSpPr>
          <p:spPr>
            <a:xfrm>
              <a:off x="6076267" y="5079440"/>
              <a:ext cx="1382134" cy="27391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200" dirty="0">
                  <a:solidFill>
                    <a:prstClr val="white"/>
                  </a:solidFill>
                </a:rPr>
                <a:t>Merging service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23019" y="5821833"/>
            <a:ext cx="4857732" cy="899643"/>
            <a:chOff x="233502" y="3992226"/>
            <a:chExt cx="7224899" cy="1361132"/>
          </a:xfrm>
        </p:grpSpPr>
        <p:grpSp>
          <p:nvGrpSpPr>
            <p:cNvPr id="50" name="Group 49"/>
            <p:cNvGrpSpPr/>
            <p:nvPr/>
          </p:nvGrpSpPr>
          <p:grpSpPr>
            <a:xfrm>
              <a:off x="233502" y="3992226"/>
              <a:ext cx="2038121" cy="1270115"/>
              <a:chOff x="7061813" y="4669120"/>
              <a:chExt cx="2038121" cy="1270115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7422079" y="4735168"/>
                <a:ext cx="1382134" cy="2739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>
                    <a:solidFill>
                      <a:prstClr val="white"/>
                    </a:solidFill>
                  </a:rPr>
                  <a:t>Event feeder</a:t>
                </a:r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7061813" y="4669120"/>
                <a:ext cx="2038121" cy="1270115"/>
                <a:chOff x="7061813" y="4657245"/>
                <a:chExt cx="2038121" cy="1270115"/>
              </a:xfrm>
            </p:grpSpPr>
            <p:sp>
              <p:nvSpPr>
                <p:cNvPr id="72" name="Rounded Rectangle 71"/>
                <p:cNvSpPr/>
                <p:nvPr/>
              </p:nvSpPr>
              <p:spPr>
                <a:xfrm>
                  <a:off x="7061813" y="4657245"/>
                  <a:ext cx="2038121" cy="127011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00" dirty="0">
                    <a:solidFill>
                      <a:srgbClr val="FF0000"/>
                    </a:solidFill>
                  </a:endParaRPr>
                </a:p>
                <a:p>
                  <a:r>
                    <a:rPr lang="en-US" sz="1100" dirty="0">
                      <a:solidFill>
                        <a:srgbClr val="FF0000"/>
                      </a:solidFill>
                    </a:rPr>
                    <a:t>Node</a:t>
                  </a:r>
                  <a:r>
                    <a:rPr lang="en-US" sz="1100" baseline="-25000" dirty="0">
                      <a:solidFill>
                        <a:srgbClr val="FF0000"/>
                      </a:solidFill>
                    </a:rPr>
                    <a:t>1</a:t>
                  </a:r>
                  <a:endParaRPr lang="en-US" sz="1100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73" name="Group 72"/>
                <p:cNvGrpSpPr/>
                <p:nvPr/>
              </p:nvGrpSpPr>
              <p:grpSpPr>
                <a:xfrm>
                  <a:off x="7149294" y="5044710"/>
                  <a:ext cx="1785547" cy="519665"/>
                  <a:chOff x="7149294" y="5009085"/>
                  <a:chExt cx="1785547" cy="519665"/>
                </a:xfrm>
              </p:grpSpPr>
              <p:sp>
                <p:nvSpPr>
                  <p:cNvPr id="74" name="Rounded Rectangle 73"/>
                  <p:cNvSpPr/>
                  <p:nvPr/>
                </p:nvSpPr>
                <p:spPr>
                  <a:xfrm>
                    <a:off x="7230775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75" name="Rounded Rectangle 74"/>
                  <p:cNvSpPr/>
                  <p:nvPr/>
                </p:nvSpPr>
                <p:spPr>
                  <a:xfrm>
                    <a:off x="8164920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76" name="Rounded Rectangle 75"/>
                  <p:cNvSpPr/>
                  <p:nvPr/>
                </p:nvSpPr>
                <p:spPr>
                  <a:xfrm>
                    <a:off x="7149294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8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800" baseline="-25000" dirty="0">
                        <a:solidFill>
                          <a:srgbClr val="FF0000"/>
                        </a:solidFill>
                      </a:rPr>
                      <a:t>0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77" name="Rounded Rectangle 76"/>
                  <p:cNvSpPr/>
                  <p:nvPr/>
                </p:nvSpPr>
                <p:spPr>
                  <a:xfrm>
                    <a:off x="8080873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8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800" baseline="-25000" dirty="0">
                        <a:solidFill>
                          <a:srgbClr val="FF0000"/>
                        </a:solidFill>
                      </a:rPr>
                      <a:t>1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1" name="Group 50"/>
            <p:cNvGrpSpPr/>
            <p:nvPr/>
          </p:nvGrpSpPr>
          <p:grpSpPr>
            <a:xfrm>
              <a:off x="2433820" y="4001799"/>
              <a:ext cx="2038121" cy="1270115"/>
              <a:chOff x="7061813" y="4669120"/>
              <a:chExt cx="2038121" cy="1270115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7422079" y="4735168"/>
                <a:ext cx="1382134" cy="2739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>
                    <a:solidFill>
                      <a:prstClr val="white"/>
                    </a:solidFill>
                  </a:rPr>
                  <a:t>Event feeder</a:t>
                </a:r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3" name="Group 62"/>
              <p:cNvGrpSpPr/>
              <p:nvPr/>
            </p:nvGrpSpPr>
            <p:grpSpPr>
              <a:xfrm>
                <a:off x="7061813" y="4669120"/>
                <a:ext cx="2038121" cy="1270115"/>
                <a:chOff x="7061813" y="4657245"/>
                <a:chExt cx="2038121" cy="1270115"/>
              </a:xfrm>
            </p:grpSpPr>
            <p:sp>
              <p:nvSpPr>
                <p:cNvPr id="64" name="Rounded Rectangle 63"/>
                <p:cNvSpPr/>
                <p:nvPr/>
              </p:nvSpPr>
              <p:spPr>
                <a:xfrm>
                  <a:off x="7061813" y="4657245"/>
                  <a:ext cx="2038121" cy="127011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00" dirty="0">
                    <a:solidFill>
                      <a:srgbClr val="FF0000"/>
                    </a:solidFill>
                  </a:endParaRPr>
                </a:p>
                <a:p>
                  <a:r>
                    <a:rPr lang="en-US" sz="1100" dirty="0">
                      <a:solidFill>
                        <a:srgbClr val="FF0000"/>
                      </a:solidFill>
                    </a:rPr>
                    <a:t>Node</a:t>
                  </a:r>
                  <a:r>
                    <a:rPr lang="en-US" sz="1100" baseline="-25000" dirty="0">
                      <a:solidFill>
                        <a:srgbClr val="FF0000"/>
                      </a:solidFill>
                    </a:rPr>
                    <a:t>2</a:t>
                  </a:r>
                  <a:endParaRPr lang="en-US" sz="1100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65" name="Group 64"/>
                <p:cNvGrpSpPr/>
                <p:nvPr/>
              </p:nvGrpSpPr>
              <p:grpSpPr>
                <a:xfrm>
                  <a:off x="7149294" y="5044710"/>
                  <a:ext cx="1785547" cy="519665"/>
                  <a:chOff x="7149294" y="5009085"/>
                  <a:chExt cx="1785547" cy="519665"/>
                </a:xfrm>
              </p:grpSpPr>
              <p:sp>
                <p:nvSpPr>
                  <p:cNvPr id="66" name="Rounded Rectangle 65"/>
                  <p:cNvSpPr/>
                  <p:nvPr/>
                </p:nvSpPr>
                <p:spPr>
                  <a:xfrm>
                    <a:off x="7230775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67" name="Rounded Rectangle 66"/>
                  <p:cNvSpPr/>
                  <p:nvPr/>
                </p:nvSpPr>
                <p:spPr>
                  <a:xfrm>
                    <a:off x="8164920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68" name="Rounded Rectangle 67"/>
                  <p:cNvSpPr/>
                  <p:nvPr/>
                </p:nvSpPr>
                <p:spPr>
                  <a:xfrm>
                    <a:off x="7149294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8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800" baseline="-25000" dirty="0">
                        <a:solidFill>
                          <a:srgbClr val="FF0000"/>
                        </a:solidFill>
                      </a:rPr>
                      <a:t>0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69" name="Rounded Rectangle 68"/>
                  <p:cNvSpPr/>
                  <p:nvPr/>
                </p:nvSpPr>
                <p:spPr>
                  <a:xfrm>
                    <a:off x="8080873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8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800" baseline="-25000" dirty="0">
                        <a:solidFill>
                          <a:srgbClr val="FF0000"/>
                        </a:solidFill>
                      </a:rPr>
                      <a:t>1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52" name="Group 51"/>
            <p:cNvGrpSpPr/>
            <p:nvPr/>
          </p:nvGrpSpPr>
          <p:grpSpPr>
            <a:xfrm>
              <a:off x="4973160" y="4001798"/>
              <a:ext cx="2038121" cy="1270115"/>
              <a:chOff x="7061813" y="4669120"/>
              <a:chExt cx="2038121" cy="1270115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7422079" y="4735168"/>
                <a:ext cx="1382134" cy="273918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>
                    <a:solidFill>
                      <a:prstClr val="white"/>
                    </a:solidFill>
                  </a:rPr>
                  <a:t>Event server</a:t>
                </a:r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7061813" y="4669120"/>
                <a:ext cx="2038121" cy="1270115"/>
                <a:chOff x="7061813" y="4657245"/>
                <a:chExt cx="2038121" cy="1270115"/>
              </a:xfrm>
            </p:grpSpPr>
            <p:sp>
              <p:nvSpPr>
                <p:cNvPr id="56" name="Rounded Rectangle 55"/>
                <p:cNvSpPr/>
                <p:nvPr/>
              </p:nvSpPr>
              <p:spPr>
                <a:xfrm>
                  <a:off x="7061813" y="4657245"/>
                  <a:ext cx="2038121" cy="127011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00" dirty="0">
                    <a:solidFill>
                      <a:srgbClr val="FF0000"/>
                    </a:solidFill>
                  </a:endParaRPr>
                </a:p>
                <a:p>
                  <a:r>
                    <a:rPr lang="en-US" sz="1100" dirty="0" err="1">
                      <a:solidFill>
                        <a:srgbClr val="FF0000"/>
                      </a:solidFill>
                    </a:rPr>
                    <a:t>Node</a:t>
                  </a:r>
                  <a:r>
                    <a:rPr lang="en-US" sz="1100" baseline="-25000" dirty="0" err="1">
                      <a:solidFill>
                        <a:srgbClr val="FF0000"/>
                      </a:solidFill>
                    </a:rPr>
                    <a:t>mod</a:t>
                  </a:r>
                  <a:r>
                    <a:rPr lang="en-US" sz="1100" baseline="-25000" dirty="0">
                      <a:solidFill>
                        <a:srgbClr val="FF0000"/>
                      </a:solidFill>
                    </a:rPr>
                    <a:t>[N]</a:t>
                  </a:r>
                  <a:endParaRPr lang="en-US" sz="1100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57" name="Group 56"/>
                <p:cNvGrpSpPr/>
                <p:nvPr/>
              </p:nvGrpSpPr>
              <p:grpSpPr>
                <a:xfrm>
                  <a:off x="7149294" y="5044710"/>
                  <a:ext cx="1785547" cy="519665"/>
                  <a:chOff x="7149294" y="5009085"/>
                  <a:chExt cx="1785547" cy="519665"/>
                </a:xfrm>
              </p:grpSpPr>
              <p:sp>
                <p:nvSpPr>
                  <p:cNvPr id="58" name="Rounded Rectangle 57"/>
                  <p:cNvSpPr/>
                  <p:nvPr/>
                </p:nvSpPr>
                <p:spPr>
                  <a:xfrm>
                    <a:off x="7230775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59" name="Rounded Rectangle 58"/>
                  <p:cNvSpPr/>
                  <p:nvPr/>
                </p:nvSpPr>
                <p:spPr>
                  <a:xfrm>
                    <a:off x="8164920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60" name="Rounded Rectangle 59"/>
                  <p:cNvSpPr/>
                  <p:nvPr/>
                </p:nvSpPr>
                <p:spPr>
                  <a:xfrm>
                    <a:off x="7149294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8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800" baseline="-25000" dirty="0">
                        <a:solidFill>
                          <a:srgbClr val="FF0000"/>
                        </a:solidFill>
                      </a:rPr>
                      <a:t>0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61" name="Rounded Rectangle 60"/>
                  <p:cNvSpPr/>
                  <p:nvPr/>
                </p:nvSpPr>
                <p:spPr>
                  <a:xfrm>
                    <a:off x="8080873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8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800" baseline="-25000" dirty="0">
                        <a:solidFill>
                          <a:srgbClr val="FF0000"/>
                        </a:solidFill>
                      </a:rPr>
                      <a:t>1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53" name="Rectangle 52"/>
            <p:cNvSpPr/>
            <p:nvPr/>
          </p:nvSpPr>
          <p:spPr>
            <a:xfrm>
              <a:off x="6076267" y="5079440"/>
              <a:ext cx="1382134" cy="27391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dirty="0">
                  <a:solidFill>
                    <a:prstClr val="white"/>
                  </a:solidFill>
                </a:rPr>
                <a:t>Merging service</a:t>
              </a:r>
            </a:p>
          </p:txBody>
        </p:sp>
      </p:grpSp>
      <p:cxnSp>
        <p:nvCxnSpPr>
          <p:cNvPr id="10" name="Elbow Connector 9"/>
          <p:cNvCxnSpPr>
            <a:stCxn id="39" idx="0"/>
            <a:endCxn id="6" idx="0"/>
          </p:cNvCxnSpPr>
          <p:nvPr/>
        </p:nvCxnSpPr>
        <p:spPr>
          <a:xfrm rot="16200000" flipV="1">
            <a:off x="3688507" y="1745832"/>
            <a:ext cx="9572" cy="4739659"/>
          </a:xfrm>
          <a:prstGeom prst="bentConnector3">
            <a:avLst>
              <a:gd name="adj1" fmla="val 3109514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Elbow Connector 78"/>
          <p:cNvCxnSpPr>
            <a:stCxn id="39" idx="0"/>
            <a:endCxn id="30" idx="0"/>
          </p:cNvCxnSpPr>
          <p:nvPr/>
        </p:nvCxnSpPr>
        <p:spPr>
          <a:xfrm rot="16200000" flipH="1" flipV="1">
            <a:off x="4793453" y="2850778"/>
            <a:ext cx="1" cy="2539340"/>
          </a:xfrm>
          <a:prstGeom prst="bentConnector3">
            <a:avLst>
              <a:gd name="adj1" fmla="val -22860000000"/>
            </a:avLst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/>
          <p:cNvGrpSpPr/>
          <p:nvPr/>
        </p:nvGrpSpPr>
        <p:grpSpPr>
          <a:xfrm>
            <a:off x="5446299" y="5786793"/>
            <a:ext cx="4857732" cy="899643"/>
            <a:chOff x="233502" y="3992226"/>
            <a:chExt cx="7224899" cy="1361132"/>
          </a:xfrm>
        </p:grpSpPr>
        <p:grpSp>
          <p:nvGrpSpPr>
            <p:cNvPr id="81" name="Group 80"/>
            <p:cNvGrpSpPr/>
            <p:nvPr/>
          </p:nvGrpSpPr>
          <p:grpSpPr>
            <a:xfrm>
              <a:off x="233502" y="3992226"/>
              <a:ext cx="2038121" cy="1270115"/>
              <a:chOff x="7061813" y="4669120"/>
              <a:chExt cx="2038121" cy="1270115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7422079" y="4735168"/>
                <a:ext cx="1382134" cy="2739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>
                    <a:solidFill>
                      <a:prstClr val="white"/>
                    </a:solidFill>
                  </a:rPr>
                  <a:t>Event feeder</a:t>
                </a:r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2" name="Group 101"/>
              <p:cNvGrpSpPr/>
              <p:nvPr/>
            </p:nvGrpSpPr>
            <p:grpSpPr>
              <a:xfrm>
                <a:off x="7061813" y="4669120"/>
                <a:ext cx="2038121" cy="1270115"/>
                <a:chOff x="7061813" y="4657245"/>
                <a:chExt cx="2038121" cy="1270115"/>
              </a:xfrm>
            </p:grpSpPr>
            <p:sp>
              <p:nvSpPr>
                <p:cNvPr id="103" name="Rounded Rectangle 102"/>
                <p:cNvSpPr/>
                <p:nvPr/>
              </p:nvSpPr>
              <p:spPr>
                <a:xfrm>
                  <a:off x="7061813" y="4657245"/>
                  <a:ext cx="2038121" cy="127011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00" dirty="0">
                    <a:solidFill>
                      <a:srgbClr val="FF0000"/>
                    </a:solidFill>
                  </a:endParaRPr>
                </a:p>
                <a:p>
                  <a:r>
                    <a:rPr lang="en-US" sz="1100" dirty="0">
                      <a:solidFill>
                        <a:srgbClr val="FF0000"/>
                      </a:solidFill>
                    </a:rPr>
                    <a:t>Node</a:t>
                  </a:r>
                  <a:r>
                    <a:rPr lang="en-US" sz="1100" baseline="-25000" dirty="0">
                      <a:solidFill>
                        <a:srgbClr val="FF0000"/>
                      </a:solidFill>
                    </a:rPr>
                    <a:t>1</a:t>
                  </a:r>
                  <a:endParaRPr lang="en-US" sz="1100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104" name="Group 103"/>
                <p:cNvGrpSpPr/>
                <p:nvPr/>
              </p:nvGrpSpPr>
              <p:grpSpPr>
                <a:xfrm>
                  <a:off x="7149294" y="5044710"/>
                  <a:ext cx="1785547" cy="519665"/>
                  <a:chOff x="7149294" y="5009085"/>
                  <a:chExt cx="1785547" cy="519665"/>
                </a:xfrm>
              </p:grpSpPr>
              <p:sp>
                <p:nvSpPr>
                  <p:cNvPr id="105" name="Rounded Rectangle 104"/>
                  <p:cNvSpPr/>
                  <p:nvPr/>
                </p:nvSpPr>
                <p:spPr>
                  <a:xfrm>
                    <a:off x="7230775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106" name="Rounded Rectangle 105"/>
                  <p:cNvSpPr/>
                  <p:nvPr/>
                </p:nvSpPr>
                <p:spPr>
                  <a:xfrm>
                    <a:off x="8164920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107" name="Rounded Rectangle 106"/>
                  <p:cNvSpPr/>
                  <p:nvPr/>
                </p:nvSpPr>
                <p:spPr>
                  <a:xfrm>
                    <a:off x="7149294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8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800" baseline="-25000" dirty="0">
                        <a:solidFill>
                          <a:srgbClr val="FF0000"/>
                        </a:solidFill>
                      </a:rPr>
                      <a:t>0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8" name="Rounded Rectangle 107"/>
                  <p:cNvSpPr/>
                  <p:nvPr/>
                </p:nvSpPr>
                <p:spPr>
                  <a:xfrm>
                    <a:off x="8080873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8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800" baseline="-25000" dirty="0">
                        <a:solidFill>
                          <a:srgbClr val="FF0000"/>
                        </a:solidFill>
                      </a:rPr>
                      <a:t>1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2" name="Group 81"/>
            <p:cNvGrpSpPr/>
            <p:nvPr/>
          </p:nvGrpSpPr>
          <p:grpSpPr>
            <a:xfrm>
              <a:off x="2433820" y="4001799"/>
              <a:ext cx="2038121" cy="1270115"/>
              <a:chOff x="7061813" y="4669120"/>
              <a:chExt cx="2038121" cy="1270115"/>
            </a:xfrm>
          </p:grpSpPr>
          <p:sp>
            <p:nvSpPr>
              <p:cNvPr id="93" name="Rectangle 92"/>
              <p:cNvSpPr/>
              <p:nvPr/>
            </p:nvSpPr>
            <p:spPr>
              <a:xfrm>
                <a:off x="7422079" y="4735168"/>
                <a:ext cx="1382134" cy="2739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>
                    <a:solidFill>
                      <a:prstClr val="white"/>
                    </a:solidFill>
                  </a:rPr>
                  <a:t>Event feeder</a:t>
                </a:r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94" name="Group 93"/>
              <p:cNvGrpSpPr/>
              <p:nvPr/>
            </p:nvGrpSpPr>
            <p:grpSpPr>
              <a:xfrm>
                <a:off x="7061813" y="4669120"/>
                <a:ext cx="2038121" cy="1270115"/>
                <a:chOff x="7061813" y="4657245"/>
                <a:chExt cx="2038121" cy="1270115"/>
              </a:xfrm>
            </p:grpSpPr>
            <p:sp>
              <p:nvSpPr>
                <p:cNvPr id="95" name="Rounded Rectangle 94"/>
                <p:cNvSpPr/>
                <p:nvPr/>
              </p:nvSpPr>
              <p:spPr>
                <a:xfrm>
                  <a:off x="7061813" y="4657245"/>
                  <a:ext cx="2038121" cy="127011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00" dirty="0">
                    <a:solidFill>
                      <a:srgbClr val="FF0000"/>
                    </a:solidFill>
                  </a:endParaRPr>
                </a:p>
                <a:p>
                  <a:r>
                    <a:rPr lang="en-US" sz="1100" dirty="0">
                      <a:solidFill>
                        <a:srgbClr val="FF0000"/>
                      </a:solidFill>
                    </a:rPr>
                    <a:t>Node</a:t>
                  </a:r>
                  <a:r>
                    <a:rPr lang="en-US" sz="1100" baseline="-25000" dirty="0">
                      <a:solidFill>
                        <a:srgbClr val="FF0000"/>
                      </a:solidFill>
                    </a:rPr>
                    <a:t>2</a:t>
                  </a:r>
                  <a:endParaRPr lang="en-US" sz="1100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96" name="Group 95"/>
                <p:cNvGrpSpPr/>
                <p:nvPr/>
              </p:nvGrpSpPr>
              <p:grpSpPr>
                <a:xfrm>
                  <a:off x="7149294" y="5044710"/>
                  <a:ext cx="1785547" cy="519665"/>
                  <a:chOff x="7149294" y="5009085"/>
                  <a:chExt cx="1785547" cy="519665"/>
                </a:xfrm>
              </p:grpSpPr>
              <p:sp>
                <p:nvSpPr>
                  <p:cNvPr id="97" name="Rounded Rectangle 96"/>
                  <p:cNvSpPr/>
                  <p:nvPr/>
                </p:nvSpPr>
                <p:spPr>
                  <a:xfrm>
                    <a:off x="7230775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98" name="Rounded Rectangle 97"/>
                  <p:cNvSpPr/>
                  <p:nvPr/>
                </p:nvSpPr>
                <p:spPr>
                  <a:xfrm>
                    <a:off x="8164920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99" name="Rounded Rectangle 98"/>
                  <p:cNvSpPr/>
                  <p:nvPr/>
                </p:nvSpPr>
                <p:spPr>
                  <a:xfrm>
                    <a:off x="7149294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8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800" baseline="-25000" dirty="0">
                        <a:solidFill>
                          <a:srgbClr val="FF0000"/>
                        </a:solidFill>
                      </a:rPr>
                      <a:t>0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00" name="Rounded Rectangle 99"/>
                  <p:cNvSpPr/>
                  <p:nvPr/>
                </p:nvSpPr>
                <p:spPr>
                  <a:xfrm>
                    <a:off x="8080873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8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800" baseline="-25000" dirty="0">
                        <a:solidFill>
                          <a:srgbClr val="FF0000"/>
                        </a:solidFill>
                      </a:rPr>
                      <a:t>1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83" name="Group 82"/>
            <p:cNvGrpSpPr/>
            <p:nvPr/>
          </p:nvGrpSpPr>
          <p:grpSpPr>
            <a:xfrm>
              <a:off x="4973160" y="4001798"/>
              <a:ext cx="2038121" cy="1270115"/>
              <a:chOff x="7061813" y="4669120"/>
              <a:chExt cx="2038121" cy="1270115"/>
            </a:xfrm>
          </p:grpSpPr>
          <p:sp>
            <p:nvSpPr>
              <p:cNvPr id="85" name="Rectangle 84"/>
              <p:cNvSpPr/>
              <p:nvPr/>
            </p:nvSpPr>
            <p:spPr>
              <a:xfrm>
                <a:off x="7422079" y="4735168"/>
                <a:ext cx="1382134" cy="273918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sz="900">
                    <a:solidFill>
                      <a:prstClr val="white"/>
                    </a:solidFill>
                  </a:rPr>
                  <a:t>Event server</a:t>
                </a:r>
                <a:endParaRPr lang="en-US" sz="900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86" name="Group 85"/>
              <p:cNvGrpSpPr/>
              <p:nvPr/>
            </p:nvGrpSpPr>
            <p:grpSpPr>
              <a:xfrm>
                <a:off x="7061813" y="4669120"/>
                <a:ext cx="2038121" cy="1270115"/>
                <a:chOff x="7061813" y="4657245"/>
                <a:chExt cx="2038121" cy="1270115"/>
              </a:xfrm>
            </p:grpSpPr>
            <p:sp>
              <p:nvSpPr>
                <p:cNvPr id="87" name="Rounded Rectangle 86"/>
                <p:cNvSpPr/>
                <p:nvPr/>
              </p:nvSpPr>
              <p:spPr>
                <a:xfrm>
                  <a:off x="7061813" y="4657245"/>
                  <a:ext cx="2038121" cy="1270115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b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US" sz="1100" dirty="0">
                    <a:solidFill>
                      <a:srgbClr val="FF0000"/>
                    </a:solidFill>
                  </a:endParaRPr>
                </a:p>
                <a:p>
                  <a:r>
                    <a:rPr lang="en-US" sz="1100" dirty="0" err="1">
                      <a:solidFill>
                        <a:srgbClr val="FF0000"/>
                      </a:solidFill>
                    </a:rPr>
                    <a:t>Node</a:t>
                  </a:r>
                  <a:r>
                    <a:rPr lang="en-US" sz="1100" baseline="-25000" dirty="0" err="1">
                      <a:solidFill>
                        <a:srgbClr val="FF0000"/>
                      </a:solidFill>
                    </a:rPr>
                    <a:t>mod</a:t>
                  </a:r>
                  <a:r>
                    <a:rPr lang="en-US" sz="1100" baseline="-25000" dirty="0">
                      <a:solidFill>
                        <a:srgbClr val="FF0000"/>
                      </a:solidFill>
                    </a:rPr>
                    <a:t>[N]</a:t>
                  </a:r>
                  <a:endParaRPr lang="en-US" sz="1100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88" name="Group 87"/>
                <p:cNvGrpSpPr/>
                <p:nvPr/>
              </p:nvGrpSpPr>
              <p:grpSpPr>
                <a:xfrm>
                  <a:off x="7149294" y="5044710"/>
                  <a:ext cx="1785547" cy="519665"/>
                  <a:chOff x="7149294" y="5009085"/>
                  <a:chExt cx="1785547" cy="519665"/>
                </a:xfrm>
              </p:grpSpPr>
              <p:sp>
                <p:nvSpPr>
                  <p:cNvPr id="89" name="Rounded Rectangle 88"/>
                  <p:cNvSpPr/>
                  <p:nvPr/>
                </p:nvSpPr>
                <p:spPr>
                  <a:xfrm>
                    <a:off x="7230775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90" name="Rounded Rectangle 89"/>
                  <p:cNvSpPr/>
                  <p:nvPr/>
                </p:nvSpPr>
                <p:spPr>
                  <a:xfrm>
                    <a:off x="8164920" y="5249172"/>
                    <a:ext cx="769921" cy="279578"/>
                  </a:xfrm>
                  <a:prstGeom prst="roundRect">
                    <a:avLst/>
                  </a:prstGeom>
                  <a:solidFill>
                    <a:srgbClr val="00B0F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r>
                      <a:rPr lang="en-US" sz="600" dirty="0">
                        <a:solidFill>
                          <a:prstClr val="white"/>
                        </a:solidFill>
                      </a:rPr>
                      <a:t>Transport</a:t>
                    </a:r>
                  </a:p>
                </p:txBody>
              </p:sp>
              <p:sp>
                <p:nvSpPr>
                  <p:cNvPr id="91" name="Rounded Rectangle 90"/>
                  <p:cNvSpPr/>
                  <p:nvPr/>
                </p:nvSpPr>
                <p:spPr>
                  <a:xfrm>
                    <a:off x="7149294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8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800" baseline="-25000" dirty="0">
                        <a:solidFill>
                          <a:srgbClr val="FF0000"/>
                        </a:solidFill>
                      </a:rPr>
                      <a:t>0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92" name="Rounded Rectangle 91"/>
                  <p:cNvSpPr/>
                  <p:nvPr/>
                </p:nvSpPr>
                <p:spPr>
                  <a:xfrm>
                    <a:off x="8080873" y="5009085"/>
                    <a:ext cx="850533" cy="519665"/>
                  </a:xfrm>
                  <a:prstGeom prst="roundRect">
                    <a:avLst/>
                  </a:prstGeom>
                  <a:noFill/>
                  <a:ln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0" tIns="34290" rIns="0" bIns="3429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r>
                      <a:rPr lang="en-US" sz="800" dirty="0">
                        <a:solidFill>
                          <a:srgbClr val="FF0000"/>
                        </a:solidFill>
                      </a:rPr>
                      <a:t>Numa</a:t>
                    </a:r>
                    <a:r>
                      <a:rPr lang="en-US" sz="800" baseline="-25000" dirty="0">
                        <a:solidFill>
                          <a:srgbClr val="FF0000"/>
                        </a:solidFill>
                      </a:rPr>
                      <a:t>1</a:t>
                    </a:r>
                    <a:endParaRPr lang="en-US" sz="800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</p:grpSp>
        <p:sp>
          <p:nvSpPr>
            <p:cNvPr id="84" name="Rectangle 83"/>
            <p:cNvSpPr/>
            <p:nvPr/>
          </p:nvSpPr>
          <p:spPr>
            <a:xfrm>
              <a:off x="6076267" y="5079440"/>
              <a:ext cx="1382134" cy="273918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900" dirty="0">
                  <a:solidFill>
                    <a:prstClr val="white"/>
                  </a:solidFill>
                </a:rPr>
                <a:t>Merging service</a:t>
              </a:r>
            </a:p>
          </p:txBody>
        </p:sp>
      </p:grpSp>
      <p:cxnSp>
        <p:nvCxnSpPr>
          <p:cNvPr id="109" name="Elbow Connector 108"/>
          <p:cNvCxnSpPr>
            <a:stCxn id="9" idx="2"/>
            <a:endCxn id="47" idx="2"/>
          </p:cNvCxnSpPr>
          <p:nvPr/>
        </p:nvCxnSpPr>
        <p:spPr>
          <a:xfrm rot="16200000" flipH="1">
            <a:off x="4003070" y="2603065"/>
            <a:ext cx="91017" cy="5514771"/>
          </a:xfrm>
          <a:prstGeom prst="bentConnector3">
            <a:avLst>
              <a:gd name="adj1" fmla="val 351162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Elbow Connector 109"/>
          <p:cNvCxnSpPr>
            <a:stCxn id="32" idx="2"/>
            <a:endCxn id="47" idx="2"/>
          </p:cNvCxnSpPr>
          <p:nvPr/>
        </p:nvCxnSpPr>
        <p:spPr>
          <a:xfrm rot="16200000" flipH="1">
            <a:off x="5108015" y="3708011"/>
            <a:ext cx="81444" cy="3314453"/>
          </a:xfrm>
          <a:prstGeom prst="bentConnector3">
            <a:avLst>
              <a:gd name="adj1" fmla="val 380684"/>
            </a:avLst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937442" y="277707"/>
            <a:ext cx="2165183" cy="40010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R&amp;D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054" y="1937587"/>
            <a:ext cx="4565844" cy="274436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463936" y="3808437"/>
            <a:ext cx="739313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/>
              <a:t>MPI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4501338" y="5276598"/>
            <a:ext cx="739313" cy="36933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/>
              <a:t>MPI</a:t>
            </a:r>
          </a:p>
        </p:txBody>
      </p:sp>
    </p:spTree>
    <p:extLst>
      <p:ext uri="{BB962C8B-B14F-4D97-AF65-F5344CB8AC3E}">
        <p14:creationId xmlns:p14="http://schemas.microsoft.com/office/powerpoint/2010/main" val="404970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C32D-42F1-134B-A1AD-9507E135B2A8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50800"/>
            <a:ext cx="12065000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3200" dirty="0"/>
              <a:t>Introduction</a:t>
            </a:r>
          </a:p>
          <a:p>
            <a:pPr marL="342900" indent="-342900" algn="l">
              <a:buFont typeface="Arial"/>
              <a:buChar char="•"/>
            </a:pPr>
            <a:r>
              <a:rPr lang="en-US" sz="3200" dirty="0"/>
              <a:t>Geometry benchmarks: </a:t>
            </a:r>
            <a:r>
              <a:rPr lang="en-US" sz="3200" dirty="0" err="1"/>
              <a:t>vectorization</a:t>
            </a:r>
            <a:r>
              <a:rPr lang="en-US" sz="3200" dirty="0"/>
              <a:t> and scalability</a:t>
            </a:r>
          </a:p>
          <a:p>
            <a:pPr marL="342900" indent="-342900" algn="l">
              <a:buFont typeface="Arial"/>
              <a:buChar char="•"/>
            </a:pPr>
            <a:r>
              <a:rPr lang="en-US" sz="3200" dirty="0"/>
              <a:t>Particle transport improvement</a:t>
            </a:r>
          </a:p>
          <a:p>
            <a:pPr marL="342900" indent="-342900" algn="l">
              <a:buFont typeface="Arial"/>
              <a:buChar char="•"/>
            </a:pPr>
            <a:r>
              <a:rPr lang="en-US" sz="3200" dirty="0"/>
              <a:t>Sub-node clustering</a:t>
            </a:r>
          </a:p>
          <a:p>
            <a:pPr marL="342900" indent="-342900" algn="l">
              <a:buFont typeface="Arial"/>
              <a:buChar char="•"/>
            </a:pPr>
            <a:r>
              <a:rPr lang="en-US" sz="3200" dirty="0"/>
              <a:t>Task based approach</a:t>
            </a:r>
          </a:p>
          <a:p>
            <a:pPr marL="342900" indent="-342900" algn="l">
              <a:buFont typeface="Arial"/>
              <a:buChar char="•"/>
            </a:pPr>
            <a:r>
              <a:rPr lang="en-US" sz="3200" dirty="0"/>
              <a:t>Locality (NUMA</a:t>
            </a:r>
            <a:r>
              <a:rPr lang="en-US" sz="3200" dirty="0" smtClean="0"/>
              <a:t>), Machine Learning, HPC workloads</a:t>
            </a:r>
            <a:endParaRPr lang="en-US" sz="3200" dirty="0"/>
          </a:p>
          <a:p>
            <a:pPr marL="342900" indent="-342900" algn="l">
              <a:buFont typeface="Arial"/>
              <a:buChar char="•"/>
            </a:pPr>
            <a:r>
              <a:rPr lang="en-US" sz="3200" dirty="0" smtClean="0"/>
              <a:t>Plans</a:t>
            </a:r>
            <a:endParaRPr lang="en-US" sz="3200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C32D-42F1-134B-A1AD-9507E135B2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5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C32D-42F1-134B-A1AD-9507E135B2A8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88900"/>
            <a:ext cx="119634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794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 release of </a:t>
            </a:r>
            <a:r>
              <a:rPr lang="en-US" dirty="0" err="1"/>
              <a:t>GeantV</a:t>
            </a:r>
            <a:r>
              <a:rPr lang="en-US" dirty="0"/>
              <a:t> (Q4, 2017)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1674" y="1870364"/>
            <a:ext cx="6023340" cy="4765963"/>
          </a:xfrm>
        </p:spPr>
        <p:txBody>
          <a:bodyPr>
            <a:normAutofit/>
          </a:bodyPr>
          <a:lstStyle/>
          <a:p>
            <a:r>
              <a:rPr lang="en-US" sz="1200" b="1" dirty="0" smtClean="0"/>
              <a:t>Version 3 of the scheduler</a:t>
            </a:r>
          </a:p>
          <a:p>
            <a:pPr lvl="1"/>
            <a:r>
              <a:rPr lang="en-US" sz="1200" dirty="0" smtClean="0"/>
              <a:t>Low overhead, scalable, AOS </a:t>
            </a:r>
            <a:r>
              <a:rPr lang="en-US" sz="1200" dirty="0" err="1" smtClean="0"/>
              <a:t>basketizing</a:t>
            </a:r>
            <a:r>
              <a:rPr lang="en-US" sz="1200" dirty="0" smtClean="0"/>
              <a:t>, new interfaces, new memory management (NUMA + shower burners)</a:t>
            </a:r>
          </a:p>
          <a:p>
            <a:pPr lvl="1"/>
            <a:r>
              <a:rPr lang="en-US" sz="1200" dirty="0" smtClean="0"/>
              <a:t>Design/interfaces cleanup, refactoring of concurrency tools as separate library</a:t>
            </a:r>
          </a:p>
          <a:p>
            <a:pPr lvl="1"/>
            <a:r>
              <a:rPr lang="en-US" sz="1200" dirty="0" smtClean="0"/>
              <a:t>Demonstrator for EM physics </a:t>
            </a:r>
            <a:r>
              <a:rPr lang="en-US" sz="1200" dirty="0" err="1" smtClean="0"/>
              <a:t>basketizing</a:t>
            </a:r>
            <a:endParaRPr lang="en-US" sz="1200" dirty="0" smtClean="0"/>
          </a:p>
          <a:p>
            <a:pPr lvl="1"/>
            <a:r>
              <a:rPr lang="en-US" sz="1200" dirty="0" smtClean="0"/>
              <a:t>Task model working with CMSSW</a:t>
            </a:r>
          </a:p>
          <a:p>
            <a:pPr lvl="1"/>
            <a:r>
              <a:rPr lang="en-US" sz="1200" dirty="0" smtClean="0"/>
              <a:t>Efficient deployment on HPC clusters – R&amp;D</a:t>
            </a:r>
          </a:p>
          <a:p>
            <a:r>
              <a:rPr lang="en-US" sz="1200" b="1" dirty="0" smtClean="0"/>
              <a:t>Complete user interfaces (discussed with experiments)</a:t>
            </a:r>
          </a:p>
          <a:p>
            <a:pPr lvl="1"/>
            <a:r>
              <a:rPr lang="en-US" sz="1200" dirty="0" smtClean="0"/>
              <a:t>Full </a:t>
            </a:r>
            <a:r>
              <a:rPr lang="en-US" sz="1200" dirty="0"/>
              <a:t>workflow </a:t>
            </a:r>
            <a:r>
              <a:rPr lang="en-US" sz="1200" dirty="0" smtClean="0"/>
              <a:t>simulation -&gt; digitizers -&gt; I/O </a:t>
            </a:r>
            <a:r>
              <a:rPr lang="en-US" sz="1200" dirty="0"/>
              <a:t>stressing user </a:t>
            </a:r>
            <a:r>
              <a:rPr lang="en-US" sz="1200" dirty="0" smtClean="0"/>
              <a:t>interface (both </a:t>
            </a:r>
            <a:r>
              <a:rPr lang="en-US" sz="1200" dirty="0"/>
              <a:t>standalone </a:t>
            </a:r>
            <a:r>
              <a:rPr lang="en-US" sz="1200" dirty="0" err="1"/>
              <a:t>GeantV</a:t>
            </a:r>
            <a:r>
              <a:rPr lang="en-US" sz="1200" dirty="0"/>
              <a:t> </a:t>
            </a:r>
            <a:r>
              <a:rPr lang="en-US" sz="1200" dirty="0" smtClean="0"/>
              <a:t>examples </a:t>
            </a:r>
            <a:r>
              <a:rPr lang="en-US" sz="1200" dirty="0"/>
              <a:t>and TBB </a:t>
            </a:r>
            <a:r>
              <a:rPr lang="en-US" sz="1200" dirty="0" smtClean="0"/>
              <a:t>CMSSW)</a:t>
            </a:r>
          </a:p>
          <a:p>
            <a:pPr lvl="1"/>
            <a:r>
              <a:rPr lang="en-US" sz="1200" dirty="0" smtClean="0"/>
              <a:t>MC truth user hooks defined + most common use case demonstrators</a:t>
            </a:r>
            <a:endParaRPr lang="en-US" sz="1200" dirty="0"/>
          </a:p>
          <a:p>
            <a:r>
              <a:rPr lang="en-US" sz="1200" b="1" dirty="0" smtClean="0"/>
              <a:t>Efficient </a:t>
            </a:r>
            <a:r>
              <a:rPr lang="en-US" sz="1200" b="1" dirty="0" err="1" smtClean="0"/>
              <a:t>vectorized</a:t>
            </a:r>
            <a:r>
              <a:rPr lang="en-US" sz="1200" b="1" dirty="0" smtClean="0"/>
              <a:t> RK propagator including optimizations (last field value, helix fallback)</a:t>
            </a:r>
          </a:p>
          <a:p>
            <a:r>
              <a:rPr lang="en-US" sz="1200" b="1" dirty="0" smtClean="0"/>
              <a:t>Geometry with complete navigation features demonstrating vector gains (2017 release)</a:t>
            </a:r>
          </a:p>
          <a:p>
            <a:pPr lvl="1"/>
            <a:r>
              <a:rPr lang="en-US" sz="1200" dirty="0" smtClean="0"/>
              <a:t>Specialized navigators in action, including training/deployment model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24411" y="1870364"/>
            <a:ext cx="6023340" cy="4765963"/>
          </a:xfrm>
        </p:spPr>
        <p:txBody>
          <a:bodyPr>
            <a:normAutofit/>
          </a:bodyPr>
          <a:lstStyle/>
          <a:p>
            <a:r>
              <a:rPr lang="en-US" sz="1200" b="1" dirty="0"/>
              <a:t>EM physics: </a:t>
            </a:r>
            <a:r>
              <a:rPr lang="en-US" sz="1200" b="1" dirty="0" smtClean="0"/>
              <a:t>most(?) </a:t>
            </a:r>
            <a:r>
              <a:rPr lang="en-US" sz="1200" b="1" dirty="0"/>
              <a:t>e+/e-/gamma models in scalar mode + some vector gains</a:t>
            </a:r>
          </a:p>
          <a:p>
            <a:pPr lvl="1"/>
            <a:r>
              <a:rPr lang="en-US" sz="1200" dirty="0"/>
              <a:t>Integration of MSC, development/finalizing of ionization, bremsstrahlung, pair production, Compton, photoelectric</a:t>
            </a:r>
          </a:p>
          <a:p>
            <a:r>
              <a:rPr lang="en-US" sz="1200" b="1" dirty="0"/>
              <a:t>Hadronic x-sec from tables, </a:t>
            </a:r>
            <a:r>
              <a:rPr lang="en-US" sz="1200" b="1" dirty="0" err="1"/>
              <a:t>Glauber-Gribov</a:t>
            </a:r>
            <a:r>
              <a:rPr lang="en-US" sz="1200" b="1" dirty="0"/>
              <a:t> hadronic cross sections, Hadron elastic model, Part I </a:t>
            </a:r>
          </a:p>
          <a:p>
            <a:r>
              <a:rPr lang="en-US" sz="1200" b="1" dirty="0"/>
              <a:t>Fast simulation “hooks” a la G4 demonstrated to work in the basket flow</a:t>
            </a:r>
          </a:p>
          <a:p>
            <a:pPr lvl="1"/>
            <a:r>
              <a:rPr lang="en-US" sz="1200" dirty="0"/>
              <a:t>Formalizing user interface, scope definition R&amp;D, </a:t>
            </a:r>
            <a:r>
              <a:rPr lang="en-US" sz="1200" dirty="0">
                <a:solidFill>
                  <a:schemeClr val="dk1"/>
                </a:solidFill>
              </a:rPr>
              <a:t>start development of a Multi-Objective regression  tool</a:t>
            </a:r>
            <a:endParaRPr lang="en-US" sz="1200" dirty="0"/>
          </a:p>
          <a:p>
            <a:r>
              <a:rPr lang="en-US" sz="1200" b="1" dirty="0"/>
              <a:t>GPU demonstrator capable of doing complete simulation (e.g. CMS, no optimization)</a:t>
            </a:r>
          </a:p>
          <a:p>
            <a:r>
              <a:rPr lang="en-US" sz="1200" b="1" dirty="0"/>
              <a:t>Testing/validation suite and performance demonstrators vs. Geant4</a:t>
            </a:r>
          </a:p>
          <a:p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C32D-42F1-134B-A1AD-9507E135B2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3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Beta release of </a:t>
            </a:r>
            <a:r>
              <a:rPr lang="en-US" dirty="0" err="1"/>
              <a:t>GeantV</a:t>
            </a:r>
            <a:r>
              <a:rPr lang="en-US" dirty="0"/>
              <a:t> (Q4, 2018)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Production-quality scheduling, including</a:t>
            </a:r>
            <a:r>
              <a:rPr lang="en-US" dirty="0"/>
              <a:t> </a:t>
            </a:r>
            <a:r>
              <a:rPr lang="en-US" dirty="0" smtClean="0"/>
              <a:t>error handling at the level of track/event</a:t>
            </a:r>
          </a:p>
          <a:p>
            <a:pPr lvl="1"/>
            <a:r>
              <a:rPr lang="en-US" dirty="0" smtClean="0"/>
              <a:t>Optimization based on integration with experiment frameworks (user interfaces, digitizers flow)</a:t>
            </a:r>
          </a:p>
          <a:p>
            <a:pPr lvl="1"/>
            <a:r>
              <a:rPr lang="en-US" dirty="0" smtClean="0"/>
              <a:t>Demonstrator for performance in HPC environments</a:t>
            </a:r>
          </a:p>
          <a:p>
            <a:pPr lvl="1"/>
            <a:r>
              <a:rPr lang="en-US" dirty="0" smtClean="0"/>
              <a:t>Tuning procedure for scheduling parameters based on ML/GA</a:t>
            </a:r>
          </a:p>
          <a:p>
            <a:r>
              <a:rPr lang="en-US" dirty="0" smtClean="0"/>
              <a:t>Production-quality geometry (2018 release)</a:t>
            </a:r>
          </a:p>
          <a:p>
            <a:pPr lvl="1"/>
            <a:r>
              <a:rPr lang="en-US" dirty="0" smtClean="0"/>
              <a:t>Supporting all features of G4/ROOT, full set of shapes, demonstrators for all 4 LHC experiments</a:t>
            </a:r>
          </a:p>
          <a:p>
            <a:pPr lvl="1"/>
            <a:r>
              <a:rPr lang="en-US" dirty="0" smtClean="0"/>
              <a:t>Extended validation suite, robustness demonstration</a:t>
            </a:r>
          </a:p>
          <a:p>
            <a:r>
              <a:rPr lang="en-US" dirty="0" smtClean="0"/>
              <a:t>Demonstrator for efficient MC truth usage, based on realistic use cases from experiments</a:t>
            </a:r>
          </a:p>
          <a:p>
            <a:r>
              <a:rPr lang="en-US" dirty="0" smtClean="0"/>
              <a:t>Full EM shower physics, most CPU-consuming models </a:t>
            </a:r>
            <a:r>
              <a:rPr lang="en-US" dirty="0" err="1" smtClean="0"/>
              <a:t>vectorized</a:t>
            </a:r>
            <a:endParaRPr lang="en-US" dirty="0" smtClean="0"/>
          </a:p>
          <a:p>
            <a:pPr lvl="1"/>
            <a:r>
              <a:rPr lang="en-US" dirty="0" smtClean="0"/>
              <a:t>Benchmarks demonstrating vector mode and speedup compared to G4 equivalent</a:t>
            </a:r>
          </a:p>
          <a:p>
            <a:r>
              <a:rPr lang="en-US" dirty="0" err="1" smtClean="0"/>
              <a:t>Hadronics</a:t>
            </a:r>
            <a:r>
              <a:rPr lang="en-US" dirty="0" smtClean="0"/>
              <a:t> – hadronic elastic implemented + QGS part I</a:t>
            </a:r>
          </a:p>
          <a:p>
            <a:pPr lvl="1"/>
            <a:r>
              <a:rPr lang="en-US" dirty="0" smtClean="0"/>
              <a:t>Complete model-level </a:t>
            </a:r>
            <a:r>
              <a:rPr lang="en-US" dirty="0"/>
              <a:t>&amp; application-level tests </a:t>
            </a:r>
            <a:endParaRPr lang="en-US" dirty="0" smtClean="0"/>
          </a:p>
          <a:p>
            <a:r>
              <a:rPr lang="en-US" dirty="0" smtClean="0"/>
              <a:t>Fast sim demonstrators for most common use cases</a:t>
            </a:r>
          </a:p>
          <a:p>
            <a:pPr lvl="1"/>
            <a:r>
              <a:rPr lang="en-US" dirty="0" smtClean="0"/>
              <a:t>Integration with experiment frameworks</a:t>
            </a:r>
          </a:p>
          <a:p>
            <a:pPr lvl="1"/>
            <a:r>
              <a:rPr lang="en-US" dirty="0" smtClean="0"/>
              <a:t>Demonstrator for the full learn/replay </a:t>
            </a:r>
            <a:r>
              <a:rPr lang="en-US" dirty="0"/>
              <a:t>procedure </a:t>
            </a:r>
            <a:r>
              <a:rPr lang="en-US" dirty="0" smtClean="0"/>
              <a:t>– ML standalone tool + performance study for different detectors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C32D-42F1-134B-A1AD-9507E135B2A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84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Conclusion</a:t>
            </a:r>
            <a:r>
              <a:rPr lang="fr-CH" dirty="0" smtClean="0"/>
              <a:t> and insights</a:t>
            </a:r>
            <a:endParaRPr dirty="0"/>
          </a:p>
        </p:txBody>
      </p:sp>
      <p:sp>
        <p:nvSpPr>
          <p:cNvPr id="272" name="Shape 27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7" tIns="60958" rIns="121917" bIns="60958"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273" name="Shape 273"/>
          <p:cNvSpPr/>
          <p:nvPr/>
        </p:nvSpPr>
        <p:spPr>
          <a:xfrm>
            <a:off x="341896" y="2029522"/>
            <a:ext cx="11508208" cy="4717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8" rIns="60957" bIns="60958">
            <a:normAutofit/>
          </a:bodyPr>
          <a:lstStyle/>
          <a:p>
            <a:pPr marL="457175" indent="-457175" defTabSz="1219139">
              <a:spcBef>
                <a:spcPts val="2667"/>
              </a:spcBef>
              <a:buClr>
                <a:schemeClr val="accent1"/>
              </a:buClr>
              <a:buSzPct val="100000"/>
              <a:buFont typeface="Wingdings 2"/>
              <a:buChar char=""/>
              <a:defRPr sz="20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dirty="0"/>
              <a:t>GeantV </a:t>
            </a:r>
            <a:r>
              <a:rPr dirty="0" smtClean="0"/>
              <a:t>deliver</a:t>
            </a:r>
            <a:r>
              <a:rPr lang="fr-CH" dirty="0" smtClean="0"/>
              <a:t>s</a:t>
            </a:r>
            <a:r>
              <a:rPr dirty="0" smtClean="0"/>
              <a:t> </a:t>
            </a:r>
            <a:r>
              <a:rPr dirty="0"/>
              <a:t>already a part of the expected performance on KNL</a:t>
            </a:r>
          </a:p>
          <a:p>
            <a:pPr marL="922818" lvl="1" indent="-457175" defTabSz="1219139">
              <a:spcBef>
                <a:spcPts val="2667"/>
              </a:spcBef>
              <a:buClr>
                <a:schemeClr val="accent1"/>
              </a:buClr>
              <a:buSzPct val="100000"/>
              <a:buFont typeface="Wingdings 2"/>
              <a:buChar char=""/>
              <a:defRPr sz="20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dirty="0"/>
              <a:t>Many optimization requirements, now understanding how to handle most of them</a:t>
            </a:r>
          </a:p>
          <a:p>
            <a:pPr marL="457175" indent="-457175" defTabSz="1219139">
              <a:spcBef>
                <a:spcPts val="2667"/>
              </a:spcBef>
              <a:buClr>
                <a:schemeClr val="accent1"/>
              </a:buClr>
              <a:buSzPct val="100000"/>
              <a:buFont typeface="Wingdings 2"/>
              <a:buChar char=""/>
              <a:defRPr sz="20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dirty="0"/>
              <a:t>Additional levels of locality (NUMA) </a:t>
            </a:r>
            <a:r>
              <a:rPr dirty="0" smtClean="0"/>
              <a:t>available: </a:t>
            </a:r>
            <a:r>
              <a:rPr dirty="0"/>
              <a:t>topology detection </a:t>
            </a:r>
            <a:r>
              <a:rPr lang="fr-CH" dirty="0" smtClean="0"/>
              <a:t>already </a:t>
            </a:r>
            <a:r>
              <a:rPr dirty="0" smtClean="0"/>
              <a:t>in </a:t>
            </a:r>
            <a:r>
              <a:rPr dirty="0"/>
              <a:t>GeantV, currently being integrated</a:t>
            </a:r>
          </a:p>
          <a:p>
            <a:pPr marL="457175" indent="-457175" defTabSz="1219139">
              <a:spcBef>
                <a:spcPts val="2667"/>
              </a:spcBef>
              <a:buClr>
                <a:schemeClr val="accent1"/>
              </a:buClr>
              <a:buSzPct val="100000"/>
              <a:buFont typeface="Wingdings 2"/>
              <a:buChar char=""/>
              <a:defRPr sz="20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dirty="0"/>
              <a:t>Exploring task-based approach:  TBB-enabled version is  </a:t>
            </a:r>
            <a:r>
              <a:rPr dirty="0" smtClean="0"/>
              <a:t>ready</a:t>
            </a:r>
            <a:endParaRPr lang="fr-CH" dirty="0" smtClean="0"/>
          </a:p>
          <a:p>
            <a:pPr marL="457175" indent="-457175" defTabSz="1219139">
              <a:spcBef>
                <a:spcPts val="2667"/>
              </a:spcBef>
              <a:buClr>
                <a:schemeClr val="accent1"/>
              </a:buClr>
              <a:buSzPct val="100000"/>
              <a:buFont typeface="Wingdings 2"/>
              <a:buChar char=""/>
              <a:defRPr sz="20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lang="fr-CH" dirty="0" smtClean="0">
                <a:solidFill>
                  <a:schemeClr val="accent1"/>
                </a:solidFill>
              </a:rPr>
              <a:t>Next step: V3 </a:t>
            </a:r>
            <a:r>
              <a:rPr lang="fr-CH" dirty="0" err="1" smtClean="0">
                <a:solidFill>
                  <a:schemeClr val="accent1"/>
                </a:solidFill>
              </a:rPr>
              <a:t>core</a:t>
            </a:r>
            <a:r>
              <a:rPr lang="fr-CH" dirty="0" smtClean="0">
                <a:solidFill>
                  <a:schemeClr val="accent1"/>
                </a:solidFill>
              </a:rPr>
              <a:t> in production, </a:t>
            </a:r>
            <a:r>
              <a:rPr lang="fr-CH" dirty="0" err="1" smtClean="0">
                <a:solidFill>
                  <a:schemeClr val="accent1"/>
                </a:solidFill>
              </a:rPr>
              <a:t>integration</a:t>
            </a:r>
            <a:r>
              <a:rPr lang="fr-CH" dirty="0" smtClean="0">
                <a:solidFill>
                  <a:schemeClr val="accent1"/>
                </a:solidFill>
              </a:rPr>
              <a:t> with physics and </a:t>
            </a:r>
            <a:r>
              <a:rPr lang="fr-CH" dirty="0" err="1" smtClean="0">
                <a:solidFill>
                  <a:schemeClr val="accent1"/>
                </a:solidFill>
              </a:rPr>
              <a:t>optimization</a:t>
            </a:r>
            <a:endParaRPr lang="fr-CH" dirty="0" smtClean="0">
              <a:solidFill>
                <a:schemeClr val="accent1"/>
              </a:solidFill>
            </a:endParaRPr>
          </a:p>
          <a:p>
            <a:pPr marL="457175" indent="-457175" defTabSz="1219139">
              <a:spcBef>
                <a:spcPts val="2667"/>
              </a:spcBef>
              <a:buClr>
                <a:schemeClr val="accent1"/>
              </a:buClr>
              <a:buSzPct val="100000"/>
              <a:buFont typeface="Wingdings 2"/>
              <a:buChar char=""/>
              <a:defRPr sz="2000">
                <a:solidFill>
                  <a:srgbClr val="595959"/>
                </a:solidFill>
                <a:latin typeface="Clear Sans"/>
                <a:ea typeface="Clear Sans"/>
                <a:cs typeface="Clear Sans"/>
                <a:sym typeface="Clear Sans"/>
              </a:defRPr>
            </a:pPr>
            <a:r>
              <a:rPr lang="fr-CH" dirty="0" smtClean="0">
                <a:solidFill>
                  <a:schemeClr val="accent1"/>
                </a:solidFill>
              </a:rPr>
              <a:t>2017 &amp; 2018 – </a:t>
            </a:r>
            <a:r>
              <a:rPr lang="fr-CH" dirty="0" err="1" smtClean="0">
                <a:solidFill>
                  <a:schemeClr val="accent1"/>
                </a:solidFill>
              </a:rPr>
              <a:t>ambitious</a:t>
            </a:r>
            <a:r>
              <a:rPr lang="fr-CH" dirty="0">
                <a:solidFill>
                  <a:schemeClr val="accent1"/>
                </a:solidFill>
              </a:rPr>
              <a:t> </a:t>
            </a:r>
            <a:r>
              <a:rPr lang="fr-CH" dirty="0" smtClean="0">
                <a:solidFill>
                  <a:schemeClr val="accent1"/>
                </a:solidFill>
              </a:rPr>
              <a:t>program of </a:t>
            </a:r>
            <a:r>
              <a:rPr lang="fr-CH" dirty="0" err="1" smtClean="0">
                <a:solidFill>
                  <a:schemeClr val="accent1"/>
                </a:solidFill>
              </a:rPr>
              <a:t>work</a:t>
            </a:r>
            <a:r>
              <a:rPr lang="fr-CH" dirty="0" smtClean="0">
                <a:solidFill>
                  <a:schemeClr val="accent1"/>
                </a:solidFill>
              </a:rPr>
              <a:t>, </a:t>
            </a:r>
            <a:r>
              <a:rPr lang="fr-CH" dirty="0" err="1" smtClean="0">
                <a:solidFill>
                  <a:schemeClr val="accent1"/>
                </a:solidFill>
              </a:rPr>
              <a:t>aiming</a:t>
            </a:r>
            <a:r>
              <a:rPr lang="fr-CH" dirty="0" smtClean="0">
                <a:solidFill>
                  <a:schemeClr val="accent1"/>
                </a:solidFill>
              </a:rPr>
              <a:t> to releasing a </a:t>
            </a:r>
            <a:r>
              <a:rPr lang="fr-CH" dirty="0" err="1" smtClean="0">
                <a:solidFill>
                  <a:schemeClr val="accent1"/>
                </a:solidFill>
              </a:rPr>
              <a:t>product</a:t>
            </a:r>
            <a:r>
              <a:rPr lang="fr-CH" dirty="0" smtClean="0">
                <a:solidFill>
                  <a:schemeClr val="accent1"/>
                </a:solidFill>
              </a:rPr>
              <a:t> </a:t>
            </a:r>
            <a:r>
              <a:rPr lang="fr-CH" dirty="0" err="1" smtClean="0">
                <a:solidFill>
                  <a:schemeClr val="accent1"/>
                </a:solidFill>
              </a:rPr>
              <a:t>having</a:t>
            </a:r>
            <a:r>
              <a:rPr lang="fr-CH" dirty="0" smtClean="0">
                <a:solidFill>
                  <a:schemeClr val="accent1"/>
                </a:solidFill>
              </a:rPr>
              <a:t> </a:t>
            </a:r>
            <a:r>
              <a:rPr lang="fr-CH" dirty="0" err="1" smtClean="0">
                <a:solidFill>
                  <a:schemeClr val="accent1"/>
                </a:solidFill>
              </a:rPr>
              <a:t>most</a:t>
            </a:r>
            <a:r>
              <a:rPr lang="fr-CH" dirty="0" smtClean="0">
                <a:solidFill>
                  <a:schemeClr val="accent1"/>
                </a:solidFill>
              </a:rPr>
              <a:t> of the </a:t>
            </a:r>
            <a:r>
              <a:rPr lang="fr-CH" dirty="0" err="1" smtClean="0">
                <a:solidFill>
                  <a:schemeClr val="accent1"/>
                </a:solidFill>
              </a:rPr>
              <a:t>target</a:t>
            </a:r>
            <a:r>
              <a:rPr lang="fr-CH" dirty="0" smtClean="0">
                <a:solidFill>
                  <a:schemeClr val="accent1"/>
                </a:solidFill>
              </a:rPr>
              <a:t> </a:t>
            </a:r>
            <a:r>
              <a:rPr lang="fr-CH" dirty="0" err="1" smtClean="0">
                <a:solidFill>
                  <a:schemeClr val="accent1"/>
                </a:solidFill>
              </a:rPr>
              <a:t>features</a:t>
            </a:r>
            <a:r>
              <a:rPr lang="fr-CH" dirty="0" smtClean="0">
                <a:solidFill>
                  <a:schemeClr val="accent1"/>
                </a:solidFill>
              </a:rPr>
              <a:t> to </a:t>
            </a:r>
            <a:r>
              <a:rPr lang="fr-CH" dirty="0" err="1" smtClean="0">
                <a:solidFill>
                  <a:schemeClr val="accent1"/>
                </a:solidFill>
              </a:rPr>
              <a:t>experiments</a:t>
            </a:r>
            <a:endParaRPr dirty="0">
              <a:solidFill>
                <a:schemeClr val="accent1"/>
              </a:solidFill>
            </a:endParaRPr>
          </a:p>
          <a:p>
            <a:pPr marL="300559" indent="-300559" defTabSz="609585">
              <a:defRPr sz="1600">
                <a:solidFill>
                  <a:srgbClr val="006AA5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353171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8100" y="4171559"/>
            <a:ext cx="4322369" cy="2727896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353837" y="145092"/>
            <a:ext cx="11885087" cy="914401"/>
          </a:xfrm>
          <a:prstGeom prst="rect">
            <a:avLst/>
          </a:prstGeom>
        </p:spPr>
        <p:txBody>
          <a:bodyPr/>
          <a:lstStyle/>
          <a:p>
            <a:r>
              <a:rPr dirty="0"/>
              <a:t>The problem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sz="half" idx="1"/>
          </p:nvPr>
        </p:nvSpPr>
        <p:spPr>
          <a:xfrm>
            <a:off x="231010" y="2211314"/>
            <a:ext cx="7633543" cy="280431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97743" indent="-397743" defTabSz="1060651">
              <a:spcBef>
                <a:spcPts val="2267"/>
              </a:spcBef>
              <a:defRPr sz="1740"/>
            </a:pPr>
            <a:r>
              <a:rPr sz="2000" dirty="0"/>
              <a:t>Detailed simulation of subatomic particles in detectors, essential for data </a:t>
            </a:r>
            <a:r>
              <a:rPr sz="2000" dirty="0" smtClean="0"/>
              <a:t>analysis</a:t>
            </a:r>
            <a:r>
              <a:rPr lang="fr-CH" sz="2000" dirty="0" smtClean="0"/>
              <a:t>, detector design..</a:t>
            </a:r>
            <a:endParaRPr sz="2000" dirty="0"/>
          </a:p>
          <a:p>
            <a:pPr marL="397743" indent="-397743" defTabSz="1060651">
              <a:spcBef>
                <a:spcPts val="2267"/>
              </a:spcBef>
              <a:defRPr sz="1740"/>
            </a:pPr>
            <a:r>
              <a:rPr sz="2000" dirty="0"/>
              <a:t>Complex physics and geometry modeling</a:t>
            </a:r>
          </a:p>
          <a:p>
            <a:pPr marL="397743" indent="-397743" defTabSz="1060651">
              <a:spcBef>
                <a:spcPts val="2267"/>
              </a:spcBef>
              <a:defRPr sz="1740"/>
            </a:pPr>
            <a:r>
              <a:rPr sz="2000" dirty="0"/>
              <a:t>Heavy computation requirements, massively CPU-</a:t>
            </a:r>
            <a:r>
              <a:rPr sz="2000" dirty="0" smtClean="0"/>
              <a:t>bound</a:t>
            </a:r>
            <a:endParaRPr sz="2000" dirty="0"/>
          </a:p>
        </p:txBody>
      </p:sp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xfrm>
            <a:off x="11917693" y="6606011"/>
            <a:ext cx="213931" cy="291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22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91646" y="713932"/>
            <a:ext cx="4295276" cy="3667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16635" y="218869"/>
            <a:ext cx="1922928" cy="1848561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53837" y="6224632"/>
            <a:ext cx="6928667" cy="4001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dirty="0">
                <a:latin typeface="Clear Sans"/>
                <a:cs typeface="Clear Sans"/>
              </a:rPr>
              <a:t>M</a:t>
            </a:r>
            <a:r>
              <a:rPr lang="en-US" dirty="0" smtClean="0">
                <a:latin typeface="Clear Sans"/>
                <a:cs typeface="Clear Sans"/>
              </a:rPr>
              <a:t>ore </a:t>
            </a:r>
            <a:r>
              <a:rPr lang="en-US" dirty="0">
                <a:latin typeface="Clear Sans"/>
                <a:cs typeface="Clear Sans"/>
              </a:rPr>
              <a:t>than 50% of </a:t>
            </a:r>
            <a:r>
              <a:rPr lang="en-US" dirty="0" smtClean="0">
                <a:latin typeface="Clear Sans"/>
                <a:cs typeface="Clear Sans"/>
              </a:rPr>
              <a:t>WLCG power </a:t>
            </a:r>
            <a:r>
              <a:rPr lang="en-US" dirty="0">
                <a:latin typeface="Clear Sans"/>
                <a:cs typeface="Clear Sans"/>
              </a:rPr>
              <a:t>for simulations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8964" y="4670092"/>
            <a:ext cx="10228545" cy="1244785"/>
            <a:chOff x="567871" y="3375691"/>
            <a:chExt cx="7671409" cy="933589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67871" y="3375691"/>
              <a:ext cx="7671409" cy="9335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1439964">
                <a:spcBef>
                  <a:spcPts val="1067"/>
                </a:spcBef>
              </a:pPr>
              <a:r>
                <a:rPr lang="en-US" sz="2100" dirty="0">
                  <a:latin typeface="Clear Sans"/>
                  <a:cs typeface="Clear Sans"/>
                </a:rPr>
                <a:t>200 Computing centers in 20 countries: &gt; 600k cores</a:t>
              </a:r>
            </a:p>
            <a:p>
              <a:pPr marL="1439964">
                <a:spcBef>
                  <a:spcPts val="1067"/>
                </a:spcBef>
              </a:pPr>
              <a:r>
                <a:rPr lang="en-US" sz="2100" dirty="0">
                  <a:solidFill>
                    <a:schemeClr val="accent1"/>
                  </a:solidFill>
                  <a:latin typeface="Clear Sans"/>
                  <a:cs typeface="Clear Sans"/>
                </a:rPr>
                <a:t>@CERN (20% WLCG): 65k processor cores ; 30PB disk + &gt;35PB tape storage </a:t>
              </a:r>
            </a:p>
          </p:txBody>
        </p:sp>
        <p:pic>
          <p:nvPicPr>
            <p:cNvPr id="9" name="Picture 8" descr="downloa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71" y="3416507"/>
              <a:ext cx="1097812" cy="892773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6027566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80119"/>
            <a:ext cx="11885084" cy="1141488"/>
          </a:xfrm>
        </p:spPr>
        <p:txBody>
          <a:bodyPr>
            <a:normAutofit/>
          </a:bodyPr>
          <a:lstStyle/>
          <a:p>
            <a:r>
              <a:rPr lang="en-US" dirty="0" err="1" smtClean="0"/>
              <a:t>GeantV</a:t>
            </a:r>
            <a:r>
              <a:rPr lang="en-US" dirty="0" smtClean="0"/>
              <a:t> – Adapting simulation to modern hardware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719859" y="6569076"/>
            <a:ext cx="609600" cy="365125"/>
          </a:xfrm>
          <a:prstGeom prst="rect">
            <a:avLst/>
          </a:prstGeom>
        </p:spPr>
        <p:txBody>
          <a:bodyPr/>
          <a:lstStyle/>
          <a:p>
            <a:fld id="{4A64DAE7-E881-3B47-8448-16FB5443245C}" type="slidenum">
              <a:rPr lang="en-US" smtClean="0"/>
              <a:t>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-1270607" y="851822"/>
            <a:ext cx="6947720" cy="6171581"/>
            <a:chOff x="4047817" y="203097"/>
            <a:chExt cx="6947720" cy="6171581"/>
          </a:xfrm>
        </p:grpSpPr>
        <p:sp>
          <p:nvSpPr>
            <p:cNvPr id="5" name="Pie 4"/>
            <p:cNvSpPr/>
            <p:nvPr/>
          </p:nvSpPr>
          <p:spPr>
            <a:xfrm>
              <a:off x="6327058" y="2094271"/>
              <a:ext cx="2389238" cy="2389238"/>
            </a:xfrm>
            <a:prstGeom prst="pie">
              <a:avLst>
                <a:gd name="adj1" fmla="val 19138061"/>
                <a:gd name="adj2" fmla="val 259825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Pie 5"/>
            <p:cNvSpPr/>
            <p:nvPr/>
          </p:nvSpPr>
          <p:spPr>
            <a:xfrm>
              <a:off x="5244280" y="1265902"/>
              <a:ext cx="4554794" cy="4045972"/>
            </a:xfrm>
            <a:prstGeom prst="pie">
              <a:avLst>
                <a:gd name="adj1" fmla="val 19138061"/>
                <a:gd name="adj2" fmla="val 259825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Pie 7"/>
            <p:cNvSpPr/>
            <p:nvPr/>
          </p:nvSpPr>
          <p:spPr>
            <a:xfrm>
              <a:off x="4047817" y="203097"/>
              <a:ext cx="6947720" cy="6171581"/>
            </a:xfrm>
            <a:prstGeom prst="pie">
              <a:avLst>
                <a:gd name="adj1" fmla="val 19138061"/>
                <a:gd name="adj2" fmla="val 259825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6" name="Freeform 15"/>
          <p:cNvSpPr/>
          <p:nvPr/>
        </p:nvSpPr>
        <p:spPr>
          <a:xfrm>
            <a:off x="2232754" y="3494791"/>
            <a:ext cx="3421625" cy="428280"/>
          </a:xfrm>
          <a:custGeom>
            <a:avLst/>
            <a:gdLst>
              <a:gd name="connsiteX0" fmla="*/ 0 w 3560516"/>
              <a:gd name="connsiteY0" fmla="*/ 428280 h 428280"/>
              <a:gd name="connsiteX1" fmla="*/ 575187 w 3560516"/>
              <a:gd name="connsiteY1" fmla="*/ 221803 h 428280"/>
              <a:gd name="connsiteX2" fmla="*/ 1386348 w 3560516"/>
              <a:gd name="connsiteY2" fmla="*/ 59571 h 428280"/>
              <a:gd name="connsiteX3" fmla="*/ 2433484 w 3560516"/>
              <a:gd name="connsiteY3" fmla="*/ 577 h 428280"/>
              <a:gd name="connsiteX4" fmla="*/ 3465871 w 3560516"/>
              <a:gd name="connsiteY4" fmla="*/ 89067 h 428280"/>
              <a:gd name="connsiteX5" fmla="*/ 3451123 w 3560516"/>
              <a:gd name="connsiteY5" fmla="*/ 89067 h 4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0516" h="428280">
                <a:moveTo>
                  <a:pt x="0" y="428280"/>
                </a:moveTo>
                <a:cubicBezTo>
                  <a:pt x="172064" y="355767"/>
                  <a:pt x="344129" y="283254"/>
                  <a:pt x="575187" y="221803"/>
                </a:cubicBezTo>
                <a:cubicBezTo>
                  <a:pt x="806245" y="160352"/>
                  <a:pt x="1076632" y="96442"/>
                  <a:pt x="1386348" y="59571"/>
                </a:cubicBezTo>
                <a:cubicBezTo>
                  <a:pt x="1696064" y="22700"/>
                  <a:pt x="2086897" y="-4339"/>
                  <a:pt x="2433484" y="577"/>
                </a:cubicBezTo>
                <a:cubicBezTo>
                  <a:pt x="2780071" y="5493"/>
                  <a:pt x="3296265" y="74319"/>
                  <a:pt x="3465871" y="89067"/>
                </a:cubicBezTo>
                <a:cubicBezTo>
                  <a:pt x="3635477" y="103815"/>
                  <a:pt x="3543300" y="96441"/>
                  <a:pt x="3451123" y="89067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 rot="1576329">
            <a:off x="2128081" y="4284000"/>
            <a:ext cx="3421625" cy="428280"/>
          </a:xfrm>
          <a:custGeom>
            <a:avLst/>
            <a:gdLst>
              <a:gd name="connsiteX0" fmla="*/ 0 w 3560516"/>
              <a:gd name="connsiteY0" fmla="*/ 428280 h 428280"/>
              <a:gd name="connsiteX1" fmla="*/ 575187 w 3560516"/>
              <a:gd name="connsiteY1" fmla="*/ 221803 h 428280"/>
              <a:gd name="connsiteX2" fmla="*/ 1386348 w 3560516"/>
              <a:gd name="connsiteY2" fmla="*/ 59571 h 428280"/>
              <a:gd name="connsiteX3" fmla="*/ 2433484 w 3560516"/>
              <a:gd name="connsiteY3" fmla="*/ 577 h 428280"/>
              <a:gd name="connsiteX4" fmla="*/ 3465871 w 3560516"/>
              <a:gd name="connsiteY4" fmla="*/ 89067 h 428280"/>
              <a:gd name="connsiteX5" fmla="*/ 3451123 w 3560516"/>
              <a:gd name="connsiteY5" fmla="*/ 89067 h 42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0516" h="428280">
                <a:moveTo>
                  <a:pt x="0" y="428280"/>
                </a:moveTo>
                <a:cubicBezTo>
                  <a:pt x="172064" y="355767"/>
                  <a:pt x="344129" y="283254"/>
                  <a:pt x="575187" y="221803"/>
                </a:cubicBezTo>
                <a:cubicBezTo>
                  <a:pt x="806245" y="160352"/>
                  <a:pt x="1076632" y="96442"/>
                  <a:pt x="1386348" y="59571"/>
                </a:cubicBezTo>
                <a:cubicBezTo>
                  <a:pt x="1696064" y="22700"/>
                  <a:pt x="2086897" y="-4339"/>
                  <a:pt x="2433484" y="577"/>
                </a:cubicBezTo>
                <a:cubicBezTo>
                  <a:pt x="2780071" y="5493"/>
                  <a:pt x="3296265" y="74319"/>
                  <a:pt x="3465871" y="89067"/>
                </a:cubicBezTo>
                <a:cubicBezTo>
                  <a:pt x="3635477" y="103815"/>
                  <a:pt x="3543300" y="96441"/>
                  <a:pt x="3451123" y="89067"/>
                </a:cubicBez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2232754" y="2566222"/>
            <a:ext cx="3082413" cy="1342103"/>
          </a:xfrm>
          <a:custGeom>
            <a:avLst/>
            <a:gdLst>
              <a:gd name="connsiteX0" fmla="*/ 0 w 3082413"/>
              <a:gd name="connsiteY0" fmla="*/ 1342103 h 1342103"/>
              <a:gd name="connsiteX1" fmla="*/ 1017639 w 3082413"/>
              <a:gd name="connsiteY1" fmla="*/ 781664 h 1342103"/>
              <a:gd name="connsiteX2" fmla="*/ 1961535 w 3082413"/>
              <a:gd name="connsiteY2" fmla="*/ 368709 h 1342103"/>
              <a:gd name="connsiteX3" fmla="*/ 3082413 w 3082413"/>
              <a:gd name="connsiteY3" fmla="*/ 0 h 1342103"/>
              <a:gd name="connsiteX4" fmla="*/ 3082413 w 3082413"/>
              <a:gd name="connsiteY4" fmla="*/ 0 h 134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413" h="1342103">
                <a:moveTo>
                  <a:pt x="0" y="1342103"/>
                </a:moveTo>
                <a:cubicBezTo>
                  <a:pt x="345358" y="1142999"/>
                  <a:pt x="690717" y="943896"/>
                  <a:pt x="1017639" y="781664"/>
                </a:cubicBezTo>
                <a:cubicBezTo>
                  <a:pt x="1344561" y="619432"/>
                  <a:pt x="1617406" y="498986"/>
                  <a:pt x="1961535" y="368709"/>
                </a:cubicBezTo>
                <a:cubicBezTo>
                  <a:pt x="2305664" y="238432"/>
                  <a:pt x="3082413" y="0"/>
                  <a:pt x="3082413" y="0"/>
                </a:cubicBezTo>
                <a:lnTo>
                  <a:pt x="3082413" y="0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 rot="3657780">
            <a:off x="1998067" y="4276298"/>
            <a:ext cx="3082413" cy="1342103"/>
          </a:xfrm>
          <a:custGeom>
            <a:avLst/>
            <a:gdLst>
              <a:gd name="connsiteX0" fmla="*/ 0 w 3082413"/>
              <a:gd name="connsiteY0" fmla="*/ 1342103 h 1342103"/>
              <a:gd name="connsiteX1" fmla="*/ 1017639 w 3082413"/>
              <a:gd name="connsiteY1" fmla="*/ 781664 h 1342103"/>
              <a:gd name="connsiteX2" fmla="*/ 1961535 w 3082413"/>
              <a:gd name="connsiteY2" fmla="*/ 368709 h 1342103"/>
              <a:gd name="connsiteX3" fmla="*/ 3082413 w 3082413"/>
              <a:gd name="connsiteY3" fmla="*/ 0 h 1342103"/>
              <a:gd name="connsiteX4" fmla="*/ 3082413 w 3082413"/>
              <a:gd name="connsiteY4" fmla="*/ 0 h 134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2413" h="1342103">
                <a:moveTo>
                  <a:pt x="0" y="1342103"/>
                </a:moveTo>
                <a:cubicBezTo>
                  <a:pt x="345358" y="1142999"/>
                  <a:pt x="690717" y="943896"/>
                  <a:pt x="1017639" y="781664"/>
                </a:cubicBezTo>
                <a:cubicBezTo>
                  <a:pt x="1344561" y="619432"/>
                  <a:pt x="1617406" y="498986"/>
                  <a:pt x="1961535" y="368709"/>
                </a:cubicBezTo>
                <a:cubicBezTo>
                  <a:pt x="2305664" y="238432"/>
                  <a:pt x="3082413" y="0"/>
                  <a:pt x="3082413" y="0"/>
                </a:cubicBezTo>
                <a:lnTo>
                  <a:pt x="3082413" y="0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2247502" y="2241755"/>
            <a:ext cx="2909700" cy="1992868"/>
          </a:xfrm>
          <a:custGeom>
            <a:avLst/>
            <a:gdLst>
              <a:gd name="connsiteX0" fmla="*/ 0 w 2909700"/>
              <a:gd name="connsiteY0" fmla="*/ 1696065 h 1992868"/>
              <a:gd name="connsiteX1" fmla="*/ 486697 w 2909700"/>
              <a:gd name="connsiteY1" fmla="*/ 1902542 h 1992868"/>
              <a:gd name="connsiteX2" fmla="*/ 1047136 w 2909700"/>
              <a:gd name="connsiteY2" fmla="*/ 1991032 h 1992868"/>
              <a:gd name="connsiteX3" fmla="*/ 1843549 w 2909700"/>
              <a:gd name="connsiteY3" fmla="*/ 1828800 h 1992868"/>
              <a:gd name="connsiteX4" fmla="*/ 2492478 w 2909700"/>
              <a:gd name="connsiteY4" fmla="*/ 1342103 h 1992868"/>
              <a:gd name="connsiteX5" fmla="*/ 2861187 w 2909700"/>
              <a:gd name="connsiteY5" fmla="*/ 678426 h 1992868"/>
              <a:gd name="connsiteX6" fmla="*/ 2905433 w 2909700"/>
              <a:gd name="connsiteY6" fmla="*/ 0 h 199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09700" h="1992868">
                <a:moveTo>
                  <a:pt x="0" y="1696065"/>
                </a:moveTo>
                <a:cubicBezTo>
                  <a:pt x="156087" y="1774723"/>
                  <a:pt x="312174" y="1853381"/>
                  <a:pt x="486697" y="1902542"/>
                </a:cubicBezTo>
                <a:cubicBezTo>
                  <a:pt x="661220" y="1951703"/>
                  <a:pt x="820994" y="2003322"/>
                  <a:pt x="1047136" y="1991032"/>
                </a:cubicBezTo>
                <a:cubicBezTo>
                  <a:pt x="1273278" y="1978742"/>
                  <a:pt x="1602659" y="1936955"/>
                  <a:pt x="1843549" y="1828800"/>
                </a:cubicBezTo>
                <a:cubicBezTo>
                  <a:pt x="2084439" y="1720645"/>
                  <a:pt x="2322872" y="1533832"/>
                  <a:pt x="2492478" y="1342103"/>
                </a:cubicBezTo>
                <a:cubicBezTo>
                  <a:pt x="2662084" y="1150374"/>
                  <a:pt x="2792361" y="902110"/>
                  <a:pt x="2861187" y="678426"/>
                </a:cubicBezTo>
                <a:cubicBezTo>
                  <a:pt x="2930013" y="454742"/>
                  <a:pt x="2905433" y="0"/>
                  <a:pt x="2905433" y="0"/>
                </a:cubicBezTo>
              </a:path>
            </a:pathLst>
          </a:cu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2232753" y="3259395"/>
            <a:ext cx="3362632" cy="663677"/>
          </a:xfrm>
          <a:custGeom>
            <a:avLst/>
            <a:gdLst>
              <a:gd name="connsiteX0" fmla="*/ 0 w 3362632"/>
              <a:gd name="connsiteY0" fmla="*/ 663677 h 663677"/>
              <a:gd name="connsiteX1" fmla="*/ 1179871 w 3362632"/>
              <a:gd name="connsiteY1" fmla="*/ 560439 h 663677"/>
              <a:gd name="connsiteX2" fmla="*/ 2227006 w 3362632"/>
              <a:gd name="connsiteY2" fmla="*/ 353961 h 663677"/>
              <a:gd name="connsiteX3" fmla="*/ 3362632 w 3362632"/>
              <a:gd name="connsiteY3" fmla="*/ 0 h 663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2632" h="663677">
                <a:moveTo>
                  <a:pt x="0" y="663677"/>
                </a:moveTo>
                <a:cubicBezTo>
                  <a:pt x="404351" y="637867"/>
                  <a:pt x="808703" y="612058"/>
                  <a:pt x="1179871" y="560439"/>
                </a:cubicBezTo>
                <a:cubicBezTo>
                  <a:pt x="1551039" y="508820"/>
                  <a:pt x="1863213" y="447367"/>
                  <a:pt x="2227006" y="353961"/>
                </a:cubicBezTo>
                <a:cubicBezTo>
                  <a:pt x="2590799" y="260555"/>
                  <a:pt x="3362632" y="0"/>
                  <a:pt x="3362632" y="0"/>
                </a:cubicBezTo>
              </a:path>
            </a:pathLst>
          </a:cu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232754" y="3937820"/>
            <a:ext cx="3244645" cy="1165123"/>
          </a:xfrm>
          <a:custGeom>
            <a:avLst/>
            <a:gdLst>
              <a:gd name="connsiteX0" fmla="*/ 0 w 3244645"/>
              <a:gd name="connsiteY0" fmla="*/ 0 h 1165122"/>
              <a:gd name="connsiteX1" fmla="*/ 811161 w 3244645"/>
              <a:gd name="connsiteY1" fmla="*/ 412954 h 1165122"/>
              <a:gd name="connsiteX2" fmla="*/ 1578077 w 3244645"/>
              <a:gd name="connsiteY2" fmla="*/ 722671 h 1165122"/>
              <a:gd name="connsiteX3" fmla="*/ 2477729 w 3244645"/>
              <a:gd name="connsiteY3" fmla="*/ 1002890 h 1165122"/>
              <a:gd name="connsiteX4" fmla="*/ 3244645 w 3244645"/>
              <a:gd name="connsiteY4" fmla="*/ 1165122 h 116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4645" h="1165122">
                <a:moveTo>
                  <a:pt x="0" y="0"/>
                </a:moveTo>
                <a:cubicBezTo>
                  <a:pt x="274074" y="146254"/>
                  <a:pt x="548148" y="292509"/>
                  <a:pt x="811161" y="412954"/>
                </a:cubicBezTo>
                <a:cubicBezTo>
                  <a:pt x="1074174" y="533399"/>
                  <a:pt x="1300316" y="624348"/>
                  <a:pt x="1578077" y="722671"/>
                </a:cubicBezTo>
                <a:cubicBezTo>
                  <a:pt x="1855838" y="820994"/>
                  <a:pt x="2199968" y="929148"/>
                  <a:pt x="2477729" y="1002890"/>
                </a:cubicBezTo>
                <a:cubicBezTo>
                  <a:pt x="2755490" y="1076632"/>
                  <a:pt x="3244645" y="1165122"/>
                  <a:pt x="3244645" y="1165122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2247502" y="2212257"/>
            <a:ext cx="1976284" cy="1725563"/>
          </a:xfrm>
          <a:custGeom>
            <a:avLst/>
            <a:gdLst>
              <a:gd name="connsiteX0" fmla="*/ 0 w 1976284"/>
              <a:gd name="connsiteY0" fmla="*/ 1725562 h 1725562"/>
              <a:gd name="connsiteX1" fmla="*/ 870155 w 1976284"/>
              <a:gd name="connsiteY1" fmla="*/ 1548581 h 1725562"/>
              <a:gd name="connsiteX2" fmla="*/ 1415846 w 1976284"/>
              <a:gd name="connsiteY2" fmla="*/ 1238865 h 1725562"/>
              <a:gd name="connsiteX3" fmla="*/ 1784555 w 1976284"/>
              <a:gd name="connsiteY3" fmla="*/ 752168 h 1725562"/>
              <a:gd name="connsiteX4" fmla="*/ 1976284 w 1976284"/>
              <a:gd name="connsiteY4" fmla="*/ 0 h 1725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6284" h="1725562">
                <a:moveTo>
                  <a:pt x="0" y="1725562"/>
                </a:moveTo>
                <a:cubicBezTo>
                  <a:pt x="317090" y="1677629"/>
                  <a:pt x="634181" y="1629697"/>
                  <a:pt x="870155" y="1548581"/>
                </a:cubicBezTo>
                <a:cubicBezTo>
                  <a:pt x="1106129" y="1467465"/>
                  <a:pt x="1263446" y="1371600"/>
                  <a:pt x="1415846" y="1238865"/>
                </a:cubicBezTo>
                <a:cubicBezTo>
                  <a:pt x="1568246" y="1106130"/>
                  <a:pt x="1691149" y="958645"/>
                  <a:pt x="1784555" y="752168"/>
                </a:cubicBezTo>
                <a:cubicBezTo>
                  <a:pt x="1877961" y="545691"/>
                  <a:pt x="1976284" y="0"/>
                  <a:pt x="1976284" y="0"/>
                </a:cubicBezTo>
              </a:path>
            </a:pathLst>
          </a:cu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>
            <a:stCxn id="22" idx="0"/>
          </p:cNvCxnSpPr>
          <p:nvPr/>
        </p:nvCxnSpPr>
        <p:spPr>
          <a:xfrm>
            <a:off x="2232754" y="3937820"/>
            <a:ext cx="2961932" cy="1563669"/>
          </a:xfrm>
          <a:prstGeom prst="line">
            <a:avLst/>
          </a:prstGeom>
          <a:ln w="254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9" idx="0"/>
          </p:cNvCxnSpPr>
          <p:nvPr/>
        </p:nvCxnSpPr>
        <p:spPr>
          <a:xfrm>
            <a:off x="2204507" y="3925574"/>
            <a:ext cx="3413615" cy="663012"/>
          </a:xfrm>
          <a:prstGeom prst="line">
            <a:avLst/>
          </a:prstGeom>
          <a:ln w="254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2" idx="0"/>
          </p:cNvCxnSpPr>
          <p:nvPr/>
        </p:nvCxnSpPr>
        <p:spPr>
          <a:xfrm>
            <a:off x="2232753" y="3937820"/>
            <a:ext cx="3443768" cy="294968"/>
          </a:xfrm>
          <a:prstGeom prst="line">
            <a:avLst/>
          </a:prstGeom>
          <a:ln w="254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2" idx="0"/>
          </p:cNvCxnSpPr>
          <p:nvPr/>
        </p:nvCxnSpPr>
        <p:spPr>
          <a:xfrm flipV="1">
            <a:off x="2232754" y="2196590"/>
            <a:ext cx="2816943" cy="1741231"/>
          </a:xfrm>
          <a:prstGeom prst="line">
            <a:avLst/>
          </a:prstGeom>
          <a:ln w="2540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660891" y="852029"/>
            <a:ext cx="6947720" cy="6171581"/>
            <a:chOff x="4047817" y="203097"/>
            <a:chExt cx="6947720" cy="6171581"/>
          </a:xfrm>
        </p:grpSpPr>
        <p:sp>
          <p:nvSpPr>
            <p:cNvPr id="36" name="Pie 35"/>
            <p:cNvSpPr/>
            <p:nvPr/>
          </p:nvSpPr>
          <p:spPr>
            <a:xfrm>
              <a:off x="6327058" y="2094271"/>
              <a:ext cx="2389238" cy="2389238"/>
            </a:xfrm>
            <a:prstGeom prst="pie">
              <a:avLst>
                <a:gd name="adj1" fmla="val 19138061"/>
                <a:gd name="adj2" fmla="val 259825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Pie 36"/>
            <p:cNvSpPr/>
            <p:nvPr/>
          </p:nvSpPr>
          <p:spPr>
            <a:xfrm>
              <a:off x="5244280" y="1265902"/>
              <a:ext cx="4554794" cy="4045972"/>
            </a:xfrm>
            <a:prstGeom prst="pie">
              <a:avLst>
                <a:gd name="adj1" fmla="val 19138061"/>
                <a:gd name="adj2" fmla="val 259825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Pie 37"/>
            <p:cNvSpPr/>
            <p:nvPr/>
          </p:nvSpPr>
          <p:spPr>
            <a:xfrm>
              <a:off x="4047817" y="203097"/>
              <a:ext cx="6947720" cy="6171581"/>
            </a:xfrm>
            <a:prstGeom prst="pie">
              <a:avLst>
                <a:gd name="adj1" fmla="val 19138061"/>
                <a:gd name="adj2" fmla="val 2598250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7143040" y="3657601"/>
            <a:ext cx="1182496" cy="799503"/>
            <a:chOff x="7166790" y="3657600"/>
            <a:chExt cx="1182496" cy="799502"/>
          </a:xfrm>
        </p:grpSpPr>
        <p:sp>
          <p:nvSpPr>
            <p:cNvPr id="51" name="Freeform 50"/>
            <p:cNvSpPr/>
            <p:nvPr/>
          </p:nvSpPr>
          <p:spPr>
            <a:xfrm>
              <a:off x="7176364" y="3657600"/>
              <a:ext cx="1148985" cy="277671"/>
            </a:xfrm>
            <a:custGeom>
              <a:avLst/>
              <a:gdLst>
                <a:gd name="connsiteX0" fmla="*/ 0 w 1148985"/>
                <a:gd name="connsiteY0" fmla="*/ 277671 h 277671"/>
                <a:gd name="connsiteX1" fmla="*/ 722903 w 1148985"/>
                <a:gd name="connsiteY1" fmla="*/ 162773 h 277671"/>
                <a:gd name="connsiteX2" fmla="*/ 1148985 w 1148985"/>
                <a:gd name="connsiteY2" fmla="*/ 0 h 27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48985" h="277671">
                  <a:moveTo>
                    <a:pt x="0" y="277671"/>
                  </a:moveTo>
                  <a:cubicBezTo>
                    <a:pt x="265702" y="243361"/>
                    <a:pt x="531405" y="209052"/>
                    <a:pt x="722903" y="162773"/>
                  </a:cubicBezTo>
                  <a:cubicBezTo>
                    <a:pt x="914401" y="116494"/>
                    <a:pt x="1148985" y="0"/>
                    <a:pt x="1148985" y="0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reeform 55"/>
            <p:cNvSpPr/>
            <p:nvPr/>
          </p:nvSpPr>
          <p:spPr>
            <a:xfrm>
              <a:off x="7166790" y="3829948"/>
              <a:ext cx="1182496" cy="95748"/>
            </a:xfrm>
            <a:custGeom>
              <a:avLst/>
              <a:gdLst>
                <a:gd name="connsiteX0" fmla="*/ 0 w 1182496"/>
                <a:gd name="connsiteY0" fmla="*/ 95748 h 95748"/>
                <a:gd name="connsiteX1" fmla="*/ 679815 w 1182496"/>
                <a:gd name="connsiteY1" fmla="*/ 47874 h 95748"/>
                <a:gd name="connsiteX2" fmla="*/ 1182496 w 1182496"/>
                <a:gd name="connsiteY2" fmla="*/ 0 h 95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82496" h="95748">
                  <a:moveTo>
                    <a:pt x="0" y="95748"/>
                  </a:moveTo>
                  <a:lnTo>
                    <a:pt x="679815" y="47874"/>
                  </a:lnTo>
                  <a:cubicBezTo>
                    <a:pt x="876898" y="31916"/>
                    <a:pt x="1182496" y="0"/>
                    <a:pt x="1182496" y="0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>
              <a:off x="7176364" y="3935271"/>
              <a:ext cx="1144197" cy="301865"/>
            </a:xfrm>
            <a:custGeom>
              <a:avLst/>
              <a:gdLst>
                <a:gd name="connsiteX0" fmla="*/ 0 w 1144197"/>
                <a:gd name="connsiteY0" fmla="*/ 0 h 301865"/>
                <a:gd name="connsiteX1" fmla="*/ 445232 w 1144197"/>
                <a:gd name="connsiteY1" fmla="*/ 191498 h 301865"/>
                <a:gd name="connsiteX2" fmla="*/ 794715 w 1144197"/>
                <a:gd name="connsiteY2" fmla="*/ 287246 h 301865"/>
                <a:gd name="connsiteX3" fmla="*/ 1043661 w 1144197"/>
                <a:gd name="connsiteY3" fmla="*/ 301609 h 301865"/>
                <a:gd name="connsiteX4" fmla="*/ 1144197 w 1144197"/>
                <a:gd name="connsiteY4" fmla="*/ 296821 h 301865"/>
                <a:gd name="connsiteX5" fmla="*/ 1144197 w 1144197"/>
                <a:gd name="connsiteY5" fmla="*/ 296821 h 301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4197" h="301865">
                  <a:moveTo>
                    <a:pt x="0" y="0"/>
                  </a:moveTo>
                  <a:cubicBezTo>
                    <a:pt x="156389" y="71812"/>
                    <a:pt x="312779" y="143624"/>
                    <a:pt x="445232" y="191498"/>
                  </a:cubicBezTo>
                  <a:cubicBezTo>
                    <a:pt x="577685" y="239372"/>
                    <a:pt x="694977" y="268894"/>
                    <a:pt x="794715" y="287246"/>
                  </a:cubicBezTo>
                  <a:cubicBezTo>
                    <a:pt x="894453" y="305598"/>
                    <a:pt x="985414" y="300013"/>
                    <a:pt x="1043661" y="301609"/>
                  </a:cubicBezTo>
                  <a:cubicBezTo>
                    <a:pt x="1101908" y="303205"/>
                    <a:pt x="1144197" y="296821"/>
                    <a:pt x="1144197" y="296821"/>
                  </a:cubicBezTo>
                  <a:lnTo>
                    <a:pt x="1144197" y="296821"/>
                  </a:ln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reeform 61"/>
            <p:cNvSpPr/>
            <p:nvPr/>
          </p:nvSpPr>
          <p:spPr>
            <a:xfrm>
              <a:off x="7176364" y="3940059"/>
              <a:ext cx="1062811" cy="517043"/>
            </a:xfrm>
            <a:custGeom>
              <a:avLst/>
              <a:gdLst>
                <a:gd name="connsiteX0" fmla="*/ 0 w 1062811"/>
                <a:gd name="connsiteY0" fmla="*/ 0 h 517043"/>
                <a:gd name="connsiteX1" fmla="*/ 574493 w 1062811"/>
                <a:gd name="connsiteY1" fmla="*/ 296821 h 517043"/>
                <a:gd name="connsiteX2" fmla="*/ 1062811 w 1062811"/>
                <a:gd name="connsiteY2" fmla="*/ 517043 h 51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2811" h="517043">
                  <a:moveTo>
                    <a:pt x="0" y="0"/>
                  </a:moveTo>
                  <a:cubicBezTo>
                    <a:pt x="198679" y="105323"/>
                    <a:pt x="397358" y="210647"/>
                    <a:pt x="574493" y="296821"/>
                  </a:cubicBezTo>
                  <a:cubicBezTo>
                    <a:pt x="751628" y="382995"/>
                    <a:pt x="1062811" y="517043"/>
                    <a:pt x="1062811" y="517043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8215425" y="2810226"/>
            <a:ext cx="1196859" cy="2005935"/>
            <a:chOff x="8239175" y="2810224"/>
            <a:chExt cx="1196859" cy="2005935"/>
          </a:xfrm>
        </p:grpSpPr>
        <p:sp>
          <p:nvSpPr>
            <p:cNvPr id="54" name="Freeform 53"/>
            <p:cNvSpPr/>
            <p:nvPr/>
          </p:nvSpPr>
          <p:spPr>
            <a:xfrm>
              <a:off x="8325349" y="2810224"/>
              <a:ext cx="722902" cy="847376"/>
            </a:xfrm>
            <a:custGeom>
              <a:avLst/>
              <a:gdLst>
                <a:gd name="connsiteX0" fmla="*/ 0 w 722902"/>
                <a:gd name="connsiteY0" fmla="*/ 847376 h 847376"/>
                <a:gd name="connsiteX1" fmla="*/ 277671 w 722902"/>
                <a:gd name="connsiteY1" fmla="*/ 651091 h 847376"/>
                <a:gd name="connsiteX2" fmla="*/ 536192 w 722902"/>
                <a:gd name="connsiteY2" fmla="*/ 387782 h 847376"/>
                <a:gd name="connsiteX3" fmla="*/ 722902 w 722902"/>
                <a:gd name="connsiteY3" fmla="*/ 0 h 84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902" h="847376">
                  <a:moveTo>
                    <a:pt x="0" y="847376"/>
                  </a:moveTo>
                  <a:cubicBezTo>
                    <a:pt x="94153" y="787533"/>
                    <a:pt x="188306" y="727690"/>
                    <a:pt x="277671" y="651091"/>
                  </a:cubicBezTo>
                  <a:cubicBezTo>
                    <a:pt x="367036" y="574492"/>
                    <a:pt x="461987" y="496297"/>
                    <a:pt x="536192" y="387782"/>
                  </a:cubicBezTo>
                  <a:cubicBezTo>
                    <a:pt x="610397" y="279267"/>
                    <a:pt x="722902" y="0"/>
                    <a:pt x="722902" y="0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8354073" y="3614513"/>
              <a:ext cx="1053236" cy="205860"/>
            </a:xfrm>
            <a:custGeom>
              <a:avLst/>
              <a:gdLst>
                <a:gd name="connsiteX0" fmla="*/ 0 w 1053236"/>
                <a:gd name="connsiteY0" fmla="*/ 205860 h 205860"/>
                <a:gd name="connsiteX1" fmla="*/ 584067 w 1053236"/>
                <a:gd name="connsiteY1" fmla="*/ 110111 h 205860"/>
                <a:gd name="connsiteX2" fmla="*/ 1053236 w 1053236"/>
                <a:gd name="connsiteY2" fmla="*/ 0 h 20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3236" h="205860">
                  <a:moveTo>
                    <a:pt x="0" y="205860"/>
                  </a:moveTo>
                  <a:cubicBezTo>
                    <a:pt x="204264" y="175140"/>
                    <a:pt x="408528" y="144421"/>
                    <a:pt x="584067" y="110111"/>
                  </a:cubicBezTo>
                  <a:cubicBezTo>
                    <a:pt x="759606" y="75801"/>
                    <a:pt x="1053236" y="0"/>
                    <a:pt x="1053236" y="0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 59"/>
            <p:cNvSpPr/>
            <p:nvPr/>
          </p:nvSpPr>
          <p:spPr>
            <a:xfrm>
              <a:off x="8325349" y="3834735"/>
              <a:ext cx="1110685" cy="397357"/>
            </a:xfrm>
            <a:custGeom>
              <a:avLst/>
              <a:gdLst>
                <a:gd name="connsiteX0" fmla="*/ 0 w 1110685"/>
                <a:gd name="connsiteY0" fmla="*/ 397357 h 397357"/>
                <a:gd name="connsiteX1" fmla="*/ 397357 w 1110685"/>
                <a:gd name="connsiteY1" fmla="*/ 339908 h 397357"/>
                <a:gd name="connsiteX2" fmla="*/ 804289 w 1110685"/>
                <a:gd name="connsiteY2" fmla="*/ 201072 h 397357"/>
                <a:gd name="connsiteX3" fmla="*/ 1110685 w 1110685"/>
                <a:gd name="connsiteY3" fmla="*/ 0 h 397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0685" h="397357">
                  <a:moveTo>
                    <a:pt x="0" y="397357"/>
                  </a:moveTo>
                  <a:cubicBezTo>
                    <a:pt x="131654" y="384989"/>
                    <a:pt x="263309" y="372622"/>
                    <a:pt x="397357" y="339908"/>
                  </a:cubicBezTo>
                  <a:cubicBezTo>
                    <a:pt x="531405" y="307194"/>
                    <a:pt x="685401" y="257723"/>
                    <a:pt x="804289" y="201072"/>
                  </a:cubicBezTo>
                  <a:cubicBezTo>
                    <a:pt x="923177" y="144421"/>
                    <a:pt x="1110685" y="0"/>
                    <a:pt x="1110685" y="0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>
              <a:off x="8239175" y="4452314"/>
              <a:ext cx="971849" cy="363845"/>
            </a:xfrm>
            <a:custGeom>
              <a:avLst/>
              <a:gdLst>
                <a:gd name="connsiteX0" fmla="*/ 0 w 971849"/>
                <a:gd name="connsiteY0" fmla="*/ 0 h 363845"/>
                <a:gd name="connsiteX1" fmla="*/ 483531 w 971849"/>
                <a:gd name="connsiteY1" fmla="*/ 201072 h 363845"/>
                <a:gd name="connsiteX2" fmla="*/ 971849 w 971849"/>
                <a:gd name="connsiteY2" fmla="*/ 363845 h 36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71849" h="363845">
                  <a:moveTo>
                    <a:pt x="0" y="0"/>
                  </a:moveTo>
                  <a:cubicBezTo>
                    <a:pt x="160778" y="70215"/>
                    <a:pt x="321556" y="140431"/>
                    <a:pt x="483531" y="201072"/>
                  </a:cubicBezTo>
                  <a:cubicBezTo>
                    <a:pt x="645506" y="261713"/>
                    <a:pt x="971849" y="363845"/>
                    <a:pt x="971849" y="363845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9019715" y="2173495"/>
            <a:ext cx="1498467" cy="2929911"/>
            <a:chOff x="9043464" y="2173495"/>
            <a:chExt cx="1498467" cy="2929910"/>
          </a:xfrm>
        </p:grpSpPr>
        <p:sp>
          <p:nvSpPr>
            <p:cNvPr id="55" name="Freeform 54"/>
            <p:cNvSpPr/>
            <p:nvPr/>
          </p:nvSpPr>
          <p:spPr>
            <a:xfrm>
              <a:off x="9043464" y="2173495"/>
              <a:ext cx="143623" cy="627154"/>
            </a:xfrm>
            <a:custGeom>
              <a:avLst/>
              <a:gdLst>
                <a:gd name="connsiteX0" fmla="*/ 0 w 143623"/>
                <a:gd name="connsiteY0" fmla="*/ 627154 h 627154"/>
                <a:gd name="connsiteX1" fmla="*/ 86174 w 143623"/>
                <a:gd name="connsiteY1" fmla="*/ 296821 h 627154"/>
                <a:gd name="connsiteX2" fmla="*/ 143623 w 143623"/>
                <a:gd name="connsiteY2" fmla="*/ 0 h 62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3623" h="627154">
                  <a:moveTo>
                    <a:pt x="0" y="627154"/>
                  </a:moveTo>
                  <a:cubicBezTo>
                    <a:pt x="31118" y="514250"/>
                    <a:pt x="62237" y="401347"/>
                    <a:pt x="86174" y="296821"/>
                  </a:cubicBezTo>
                  <a:cubicBezTo>
                    <a:pt x="110111" y="192295"/>
                    <a:pt x="143623" y="0"/>
                    <a:pt x="143623" y="0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9412096" y="3269818"/>
              <a:ext cx="1129835" cy="335120"/>
            </a:xfrm>
            <a:custGeom>
              <a:avLst/>
              <a:gdLst>
                <a:gd name="connsiteX0" fmla="*/ 0 w 1129835"/>
                <a:gd name="connsiteY0" fmla="*/ 335120 h 335120"/>
                <a:gd name="connsiteX1" fmla="*/ 684603 w 1129835"/>
                <a:gd name="connsiteY1" fmla="*/ 138835 h 335120"/>
                <a:gd name="connsiteX2" fmla="*/ 1129835 w 1129835"/>
                <a:gd name="connsiteY2" fmla="*/ 0 h 33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835" h="335120">
                  <a:moveTo>
                    <a:pt x="0" y="335120"/>
                  </a:moveTo>
                  <a:lnTo>
                    <a:pt x="684603" y="138835"/>
                  </a:lnTo>
                  <a:cubicBezTo>
                    <a:pt x="872909" y="82982"/>
                    <a:pt x="1129835" y="0"/>
                    <a:pt x="1129835" y="0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60"/>
            <p:cNvSpPr/>
            <p:nvPr/>
          </p:nvSpPr>
          <p:spPr>
            <a:xfrm>
              <a:off x="9440821" y="2293181"/>
              <a:ext cx="671625" cy="1536767"/>
            </a:xfrm>
            <a:custGeom>
              <a:avLst/>
              <a:gdLst>
                <a:gd name="connsiteX0" fmla="*/ 0 w 671625"/>
                <a:gd name="connsiteY0" fmla="*/ 1536767 h 1536767"/>
                <a:gd name="connsiteX1" fmla="*/ 306396 w 671625"/>
                <a:gd name="connsiteY1" fmla="*/ 1235158 h 1536767"/>
                <a:gd name="connsiteX2" fmla="*/ 536193 w 671625"/>
                <a:gd name="connsiteY2" fmla="*/ 856951 h 1536767"/>
                <a:gd name="connsiteX3" fmla="*/ 655878 w 671625"/>
                <a:gd name="connsiteY3" fmla="*/ 478744 h 1536767"/>
                <a:gd name="connsiteX4" fmla="*/ 670241 w 671625"/>
                <a:gd name="connsiteY4" fmla="*/ 0 h 1536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1625" h="1536767">
                  <a:moveTo>
                    <a:pt x="0" y="1536767"/>
                  </a:moveTo>
                  <a:cubicBezTo>
                    <a:pt x="108515" y="1442614"/>
                    <a:pt x="217031" y="1348461"/>
                    <a:pt x="306396" y="1235158"/>
                  </a:cubicBezTo>
                  <a:cubicBezTo>
                    <a:pt x="395762" y="1121855"/>
                    <a:pt x="477946" y="983020"/>
                    <a:pt x="536193" y="856951"/>
                  </a:cubicBezTo>
                  <a:cubicBezTo>
                    <a:pt x="594440" y="730882"/>
                    <a:pt x="633537" y="621569"/>
                    <a:pt x="655878" y="478744"/>
                  </a:cubicBezTo>
                  <a:cubicBezTo>
                    <a:pt x="678219" y="335919"/>
                    <a:pt x="670241" y="0"/>
                    <a:pt x="670241" y="0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reeform 63"/>
            <p:cNvSpPr/>
            <p:nvPr/>
          </p:nvSpPr>
          <p:spPr>
            <a:xfrm>
              <a:off x="9211024" y="4811372"/>
              <a:ext cx="1206434" cy="292033"/>
            </a:xfrm>
            <a:custGeom>
              <a:avLst/>
              <a:gdLst>
                <a:gd name="connsiteX0" fmla="*/ 0 w 1206434"/>
                <a:gd name="connsiteY0" fmla="*/ 0 h 292033"/>
                <a:gd name="connsiteX1" fmla="*/ 612792 w 1206434"/>
                <a:gd name="connsiteY1" fmla="*/ 172347 h 292033"/>
                <a:gd name="connsiteX2" fmla="*/ 1206434 w 1206434"/>
                <a:gd name="connsiteY2" fmla="*/ 292033 h 292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06434" h="292033">
                  <a:moveTo>
                    <a:pt x="0" y="0"/>
                  </a:moveTo>
                  <a:cubicBezTo>
                    <a:pt x="205860" y="61837"/>
                    <a:pt x="411720" y="123675"/>
                    <a:pt x="612792" y="172347"/>
                  </a:cubicBezTo>
                  <a:cubicBezTo>
                    <a:pt x="813864" y="221019"/>
                    <a:pt x="1206434" y="292033"/>
                    <a:pt x="1206434" y="292033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7143041" y="3351204"/>
            <a:ext cx="1177708" cy="1211221"/>
            <a:chOff x="7166790" y="3351204"/>
            <a:chExt cx="1177708" cy="1211221"/>
          </a:xfrm>
        </p:grpSpPr>
        <p:sp>
          <p:nvSpPr>
            <p:cNvPr id="65" name="Freeform 64"/>
            <p:cNvSpPr/>
            <p:nvPr/>
          </p:nvSpPr>
          <p:spPr>
            <a:xfrm>
              <a:off x="7171577" y="3351204"/>
              <a:ext cx="1034086" cy="564917"/>
            </a:xfrm>
            <a:custGeom>
              <a:avLst/>
              <a:gdLst>
                <a:gd name="connsiteX0" fmla="*/ 0 w 1034086"/>
                <a:gd name="connsiteY0" fmla="*/ 564917 h 564917"/>
                <a:gd name="connsiteX1" fmla="*/ 593642 w 1034086"/>
                <a:gd name="connsiteY1" fmla="*/ 229797 h 564917"/>
                <a:gd name="connsiteX2" fmla="*/ 1034086 w 1034086"/>
                <a:gd name="connsiteY2" fmla="*/ 0 h 56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4086" h="564917">
                  <a:moveTo>
                    <a:pt x="0" y="564917"/>
                  </a:moveTo>
                  <a:lnTo>
                    <a:pt x="593642" y="229797"/>
                  </a:lnTo>
                  <a:cubicBezTo>
                    <a:pt x="765990" y="135644"/>
                    <a:pt x="1034086" y="0"/>
                    <a:pt x="1034086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>
              <a:off x="7171577" y="3590576"/>
              <a:ext cx="1129835" cy="335120"/>
            </a:xfrm>
            <a:custGeom>
              <a:avLst/>
              <a:gdLst>
                <a:gd name="connsiteX0" fmla="*/ 0 w 1129835"/>
                <a:gd name="connsiteY0" fmla="*/ 335120 h 335120"/>
                <a:gd name="connsiteX1" fmla="*/ 378207 w 1129835"/>
                <a:gd name="connsiteY1" fmla="*/ 181922 h 335120"/>
                <a:gd name="connsiteX2" fmla="*/ 823439 w 1129835"/>
                <a:gd name="connsiteY2" fmla="*/ 57449 h 335120"/>
                <a:gd name="connsiteX3" fmla="*/ 1129835 w 1129835"/>
                <a:gd name="connsiteY3" fmla="*/ 0 h 335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9835" h="335120">
                  <a:moveTo>
                    <a:pt x="0" y="335120"/>
                  </a:moveTo>
                  <a:cubicBezTo>
                    <a:pt x="120483" y="281660"/>
                    <a:pt x="240967" y="228200"/>
                    <a:pt x="378207" y="181922"/>
                  </a:cubicBezTo>
                  <a:cubicBezTo>
                    <a:pt x="515447" y="135643"/>
                    <a:pt x="698168" y="87769"/>
                    <a:pt x="823439" y="57449"/>
                  </a:cubicBezTo>
                  <a:cubicBezTo>
                    <a:pt x="948710" y="27129"/>
                    <a:pt x="1129835" y="0"/>
                    <a:pt x="1129835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>
              <a:off x="7176364" y="3925696"/>
              <a:ext cx="1168134" cy="205860"/>
            </a:xfrm>
            <a:custGeom>
              <a:avLst/>
              <a:gdLst>
                <a:gd name="connsiteX0" fmla="*/ 0 w 1168134"/>
                <a:gd name="connsiteY0" fmla="*/ 0 h 205860"/>
                <a:gd name="connsiteX1" fmla="*/ 416507 w 1168134"/>
                <a:gd name="connsiteY1" fmla="*/ 43087 h 205860"/>
                <a:gd name="connsiteX2" fmla="*/ 818652 w 1168134"/>
                <a:gd name="connsiteY2" fmla="*/ 114899 h 205860"/>
                <a:gd name="connsiteX3" fmla="*/ 1168134 w 1168134"/>
                <a:gd name="connsiteY3" fmla="*/ 205860 h 205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8134" h="205860">
                  <a:moveTo>
                    <a:pt x="0" y="0"/>
                  </a:moveTo>
                  <a:cubicBezTo>
                    <a:pt x="140032" y="11968"/>
                    <a:pt x="280065" y="23937"/>
                    <a:pt x="416507" y="43087"/>
                  </a:cubicBezTo>
                  <a:cubicBezTo>
                    <a:pt x="552949" y="62237"/>
                    <a:pt x="693381" y="87770"/>
                    <a:pt x="818652" y="114899"/>
                  </a:cubicBezTo>
                  <a:cubicBezTo>
                    <a:pt x="943923" y="142028"/>
                    <a:pt x="1168134" y="205860"/>
                    <a:pt x="1168134" y="20586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>
              <a:off x="7166790" y="3935271"/>
              <a:ext cx="1010148" cy="627154"/>
            </a:xfrm>
            <a:custGeom>
              <a:avLst/>
              <a:gdLst>
                <a:gd name="connsiteX0" fmla="*/ 0 w 1010148"/>
                <a:gd name="connsiteY0" fmla="*/ 0 h 627154"/>
                <a:gd name="connsiteX1" fmla="*/ 502680 w 1010148"/>
                <a:gd name="connsiteY1" fmla="*/ 301609 h 627154"/>
                <a:gd name="connsiteX2" fmla="*/ 1010148 w 1010148"/>
                <a:gd name="connsiteY2" fmla="*/ 627154 h 627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0148" h="627154">
                  <a:moveTo>
                    <a:pt x="0" y="0"/>
                  </a:moveTo>
                  <a:cubicBezTo>
                    <a:pt x="167161" y="98541"/>
                    <a:pt x="334322" y="197083"/>
                    <a:pt x="502680" y="301609"/>
                  </a:cubicBezTo>
                  <a:cubicBezTo>
                    <a:pt x="671038" y="406135"/>
                    <a:pt x="1010148" y="627154"/>
                    <a:pt x="1010148" y="627154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8157977" y="2934697"/>
            <a:ext cx="1206433" cy="2240520"/>
            <a:chOff x="8181726" y="2934697"/>
            <a:chExt cx="1206433" cy="2240520"/>
          </a:xfrm>
        </p:grpSpPr>
        <p:sp>
          <p:nvSpPr>
            <p:cNvPr id="66" name="Freeform 65"/>
            <p:cNvSpPr/>
            <p:nvPr/>
          </p:nvSpPr>
          <p:spPr>
            <a:xfrm>
              <a:off x="8205663" y="2934697"/>
              <a:ext cx="938337" cy="411720"/>
            </a:xfrm>
            <a:custGeom>
              <a:avLst/>
              <a:gdLst>
                <a:gd name="connsiteX0" fmla="*/ 0 w 938337"/>
                <a:gd name="connsiteY0" fmla="*/ 411720 h 411720"/>
                <a:gd name="connsiteX1" fmla="*/ 493106 w 938337"/>
                <a:gd name="connsiteY1" fmla="*/ 181923 h 411720"/>
                <a:gd name="connsiteX2" fmla="*/ 938337 w 938337"/>
                <a:gd name="connsiteY2" fmla="*/ 0 h 411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38337" h="411720">
                  <a:moveTo>
                    <a:pt x="0" y="411720"/>
                  </a:moveTo>
                  <a:cubicBezTo>
                    <a:pt x="168358" y="331131"/>
                    <a:pt x="336717" y="250543"/>
                    <a:pt x="493106" y="181923"/>
                  </a:cubicBezTo>
                  <a:cubicBezTo>
                    <a:pt x="649495" y="113303"/>
                    <a:pt x="938337" y="0"/>
                    <a:pt x="938337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>
              <a:off x="8306199" y="3494827"/>
              <a:ext cx="1081960" cy="86174"/>
            </a:xfrm>
            <a:custGeom>
              <a:avLst/>
              <a:gdLst>
                <a:gd name="connsiteX0" fmla="*/ 0 w 1081960"/>
                <a:gd name="connsiteY0" fmla="*/ 86174 h 86174"/>
                <a:gd name="connsiteX1" fmla="*/ 354270 w 1081960"/>
                <a:gd name="connsiteY1" fmla="*/ 47875 h 86174"/>
                <a:gd name="connsiteX2" fmla="*/ 746840 w 1081960"/>
                <a:gd name="connsiteY2" fmla="*/ 9575 h 86174"/>
                <a:gd name="connsiteX3" fmla="*/ 1081960 w 1081960"/>
                <a:gd name="connsiteY3" fmla="*/ 0 h 86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1960" h="86174">
                  <a:moveTo>
                    <a:pt x="0" y="86174"/>
                  </a:moveTo>
                  <a:lnTo>
                    <a:pt x="354270" y="47875"/>
                  </a:lnTo>
                  <a:cubicBezTo>
                    <a:pt x="478743" y="35109"/>
                    <a:pt x="625558" y="17554"/>
                    <a:pt x="746840" y="9575"/>
                  </a:cubicBezTo>
                  <a:cubicBezTo>
                    <a:pt x="868122" y="1596"/>
                    <a:pt x="1081960" y="0"/>
                    <a:pt x="108196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 71"/>
            <p:cNvSpPr/>
            <p:nvPr/>
          </p:nvSpPr>
          <p:spPr>
            <a:xfrm>
              <a:off x="8349286" y="4131556"/>
              <a:ext cx="995786" cy="397357"/>
            </a:xfrm>
            <a:custGeom>
              <a:avLst/>
              <a:gdLst>
                <a:gd name="connsiteX0" fmla="*/ 0 w 995786"/>
                <a:gd name="connsiteY0" fmla="*/ 0 h 397357"/>
                <a:gd name="connsiteX1" fmla="*/ 507468 w 995786"/>
                <a:gd name="connsiteY1" fmla="*/ 186710 h 397357"/>
                <a:gd name="connsiteX2" fmla="*/ 995786 w 995786"/>
                <a:gd name="connsiteY2" fmla="*/ 397357 h 397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5786" h="397357">
                  <a:moveTo>
                    <a:pt x="0" y="0"/>
                  </a:moveTo>
                  <a:cubicBezTo>
                    <a:pt x="170752" y="60242"/>
                    <a:pt x="341504" y="120484"/>
                    <a:pt x="507468" y="186710"/>
                  </a:cubicBezTo>
                  <a:cubicBezTo>
                    <a:pt x="673432" y="252936"/>
                    <a:pt x="995786" y="397357"/>
                    <a:pt x="995786" y="397357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Freeform 74"/>
            <p:cNvSpPr/>
            <p:nvPr/>
          </p:nvSpPr>
          <p:spPr>
            <a:xfrm>
              <a:off x="8181726" y="4562425"/>
              <a:ext cx="789926" cy="612792"/>
            </a:xfrm>
            <a:custGeom>
              <a:avLst/>
              <a:gdLst>
                <a:gd name="connsiteX0" fmla="*/ 0 w 789926"/>
                <a:gd name="connsiteY0" fmla="*/ 0 h 612792"/>
                <a:gd name="connsiteX1" fmla="*/ 382994 w 789926"/>
                <a:gd name="connsiteY1" fmla="*/ 282459 h 612792"/>
                <a:gd name="connsiteX2" fmla="*/ 789926 w 789926"/>
                <a:gd name="connsiteY2" fmla="*/ 612792 h 612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9926" h="612792">
                  <a:moveTo>
                    <a:pt x="0" y="0"/>
                  </a:moveTo>
                  <a:cubicBezTo>
                    <a:pt x="125670" y="90163"/>
                    <a:pt x="251340" y="180327"/>
                    <a:pt x="382994" y="282459"/>
                  </a:cubicBezTo>
                  <a:cubicBezTo>
                    <a:pt x="514648" y="384591"/>
                    <a:pt x="789926" y="612792"/>
                    <a:pt x="789926" y="612792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8952690" y="2566066"/>
            <a:ext cx="1637303" cy="3384716"/>
            <a:chOff x="8976440" y="2566065"/>
            <a:chExt cx="1637302" cy="3384716"/>
          </a:xfrm>
        </p:grpSpPr>
        <p:sp>
          <p:nvSpPr>
            <p:cNvPr id="67" name="Freeform 66"/>
            <p:cNvSpPr/>
            <p:nvPr/>
          </p:nvSpPr>
          <p:spPr>
            <a:xfrm>
              <a:off x="9144000" y="2566065"/>
              <a:ext cx="1129835" cy="368632"/>
            </a:xfrm>
            <a:custGeom>
              <a:avLst/>
              <a:gdLst>
                <a:gd name="connsiteX0" fmla="*/ 0 w 1129835"/>
                <a:gd name="connsiteY0" fmla="*/ 368632 h 368632"/>
                <a:gd name="connsiteX1" fmla="*/ 560130 w 1129835"/>
                <a:gd name="connsiteY1" fmla="*/ 181922 h 368632"/>
                <a:gd name="connsiteX2" fmla="*/ 1129835 w 1129835"/>
                <a:gd name="connsiteY2" fmla="*/ 0 h 368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835" h="368632">
                  <a:moveTo>
                    <a:pt x="0" y="368632"/>
                  </a:moveTo>
                  <a:lnTo>
                    <a:pt x="560130" y="181922"/>
                  </a:lnTo>
                  <a:lnTo>
                    <a:pt x="1129835" y="0"/>
                  </a:ln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>
              <a:off x="9383372" y="3494827"/>
              <a:ext cx="1230370" cy="95749"/>
            </a:xfrm>
            <a:custGeom>
              <a:avLst/>
              <a:gdLst>
                <a:gd name="connsiteX0" fmla="*/ 0 w 1230370"/>
                <a:gd name="connsiteY0" fmla="*/ 0 h 95749"/>
                <a:gd name="connsiteX1" fmla="*/ 464381 w 1230370"/>
                <a:gd name="connsiteY1" fmla="*/ 23937 h 95749"/>
                <a:gd name="connsiteX2" fmla="*/ 885675 w 1230370"/>
                <a:gd name="connsiteY2" fmla="*/ 62237 h 95749"/>
                <a:gd name="connsiteX3" fmla="*/ 1230370 w 1230370"/>
                <a:gd name="connsiteY3" fmla="*/ 95749 h 9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0370" h="95749">
                  <a:moveTo>
                    <a:pt x="0" y="0"/>
                  </a:moveTo>
                  <a:lnTo>
                    <a:pt x="464381" y="23937"/>
                  </a:lnTo>
                  <a:cubicBezTo>
                    <a:pt x="611993" y="34310"/>
                    <a:pt x="885675" y="62237"/>
                    <a:pt x="885675" y="62237"/>
                  </a:cubicBezTo>
                  <a:lnTo>
                    <a:pt x="1230370" y="95749"/>
                  </a:ln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>
              <a:off x="9345072" y="4528913"/>
              <a:ext cx="1029299" cy="617579"/>
            </a:xfrm>
            <a:custGeom>
              <a:avLst/>
              <a:gdLst>
                <a:gd name="connsiteX0" fmla="*/ 0 w 1029299"/>
                <a:gd name="connsiteY0" fmla="*/ 0 h 617579"/>
                <a:gd name="connsiteX1" fmla="*/ 521831 w 1029299"/>
                <a:gd name="connsiteY1" fmla="*/ 292034 h 617579"/>
                <a:gd name="connsiteX2" fmla="*/ 1029299 w 1029299"/>
                <a:gd name="connsiteY2" fmla="*/ 617579 h 617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29299" h="617579">
                  <a:moveTo>
                    <a:pt x="0" y="0"/>
                  </a:moveTo>
                  <a:cubicBezTo>
                    <a:pt x="175140" y="94552"/>
                    <a:pt x="350281" y="189104"/>
                    <a:pt x="521831" y="292034"/>
                  </a:cubicBezTo>
                  <a:cubicBezTo>
                    <a:pt x="693381" y="394964"/>
                    <a:pt x="1029299" y="617579"/>
                    <a:pt x="1029299" y="617579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Freeform 75"/>
            <p:cNvSpPr/>
            <p:nvPr/>
          </p:nvSpPr>
          <p:spPr>
            <a:xfrm>
              <a:off x="8976440" y="5175217"/>
              <a:ext cx="842588" cy="775564"/>
            </a:xfrm>
            <a:custGeom>
              <a:avLst/>
              <a:gdLst>
                <a:gd name="connsiteX0" fmla="*/ 0 w 842588"/>
                <a:gd name="connsiteY0" fmla="*/ 0 h 775564"/>
                <a:gd name="connsiteX1" fmla="*/ 435656 w 842588"/>
                <a:gd name="connsiteY1" fmla="*/ 402144 h 775564"/>
                <a:gd name="connsiteX2" fmla="*/ 842588 w 842588"/>
                <a:gd name="connsiteY2" fmla="*/ 775564 h 77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2588" h="775564">
                  <a:moveTo>
                    <a:pt x="0" y="0"/>
                  </a:moveTo>
                  <a:lnTo>
                    <a:pt x="435656" y="402144"/>
                  </a:lnTo>
                  <a:lnTo>
                    <a:pt x="842588" y="775564"/>
                  </a:lnTo>
                </a:path>
              </a:pathLst>
            </a:cu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8" name="Straight Connector 77"/>
          <p:cNvCxnSpPr>
            <a:stCxn id="56" idx="0"/>
          </p:cNvCxnSpPr>
          <p:nvPr/>
        </p:nvCxnSpPr>
        <p:spPr>
          <a:xfrm>
            <a:off x="7147827" y="3923071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/>
          <p:cNvGrpSpPr/>
          <p:nvPr/>
        </p:nvGrpSpPr>
        <p:grpSpPr>
          <a:xfrm>
            <a:off x="7119291" y="3338247"/>
            <a:ext cx="1210080" cy="1148716"/>
            <a:chOff x="7143040" y="3338247"/>
            <a:chExt cx="1210080" cy="1148716"/>
          </a:xfrm>
        </p:grpSpPr>
        <p:cxnSp>
          <p:nvCxnSpPr>
            <p:cNvPr id="95" name="Straight Connector 94"/>
            <p:cNvCxnSpPr>
              <a:stCxn id="74" idx="0"/>
            </p:cNvCxnSpPr>
            <p:nvPr/>
          </p:nvCxnSpPr>
          <p:spPr>
            <a:xfrm>
              <a:off x="7143040" y="3935271"/>
              <a:ext cx="1176856" cy="218746"/>
            </a:xfrm>
            <a:prstGeom prst="line">
              <a:avLst/>
            </a:prstGeom>
            <a:ln w="254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V="1">
              <a:off x="7166790" y="3338247"/>
              <a:ext cx="1017185" cy="597024"/>
            </a:xfrm>
            <a:prstGeom prst="line">
              <a:avLst/>
            </a:prstGeom>
            <a:ln w="254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7157610" y="3937303"/>
              <a:ext cx="1195510" cy="102254"/>
            </a:xfrm>
            <a:prstGeom prst="line">
              <a:avLst/>
            </a:prstGeom>
            <a:ln w="254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74" idx="0"/>
            </p:cNvCxnSpPr>
            <p:nvPr/>
          </p:nvCxnSpPr>
          <p:spPr>
            <a:xfrm>
              <a:off x="7143040" y="3935271"/>
              <a:ext cx="1063091" cy="551692"/>
            </a:xfrm>
            <a:prstGeom prst="line">
              <a:avLst/>
            </a:prstGeom>
            <a:ln w="254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Group 111"/>
          <p:cNvGrpSpPr/>
          <p:nvPr/>
        </p:nvGrpSpPr>
        <p:grpSpPr>
          <a:xfrm>
            <a:off x="8157977" y="2798655"/>
            <a:ext cx="1253321" cy="2162279"/>
            <a:chOff x="8181725" y="2798654"/>
            <a:chExt cx="1253321" cy="2162279"/>
          </a:xfrm>
        </p:grpSpPr>
        <p:cxnSp>
          <p:nvCxnSpPr>
            <p:cNvPr id="81" name="Straight Connector 80"/>
            <p:cNvCxnSpPr/>
            <p:nvPr/>
          </p:nvCxnSpPr>
          <p:spPr>
            <a:xfrm flipV="1">
              <a:off x="8181725" y="2798654"/>
              <a:ext cx="842953" cy="530018"/>
            </a:xfrm>
            <a:prstGeom prst="line">
              <a:avLst/>
            </a:prstGeom>
            <a:ln w="254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8344498" y="4036787"/>
              <a:ext cx="1090548" cy="93276"/>
            </a:xfrm>
            <a:prstGeom prst="line">
              <a:avLst/>
            </a:prstGeom>
            <a:ln w="254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8347822" y="4154330"/>
              <a:ext cx="1041037" cy="207958"/>
            </a:xfrm>
            <a:prstGeom prst="line">
              <a:avLst/>
            </a:prstGeom>
            <a:ln w="254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8220025" y="4488613"/>
              <a:ext cx="910144" cy="472320"/>
            </a:xfrm>
            <a:prstGeom prst="line">
              <a:avLst/>
            </a:prstGeom>
            <a:ln w="254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/>
          <p:cNvGrpSpPr/>
          <p:nvPr/>
        </p:nvGrpSpPr>
        <p:grpSpPr>
          <a:xfrm>
            <a:off x="8995965" y="2192011"/>
            <a:ext cx="1560873" cy="3309479"/>
            <a:chOff x="9019714" y="2192011"/>
            <a:chExt cx="1560873" cy="3309478"/>
          </a:xfrm>
        </p:grpSpPr>
        <p:cxnSp>
          <p:nvCxnSpPr>
            <p:cNvPr id="84" name="Straight Connector 83"/>
            <p:cNvCxnSpPr>
              <a:stCxn id="55" idx="0"/>
            </p:cNvCxnSpPr>
            <p:nvPr/>
          </p:nvCxnSpPr>
          <p:spPr>
            <a:xfrm flipV="1">
              <a:off x="9019714" y="2192011"/>
              <a:ext cx="973114" cy="608638"/>
            </a:xfrm>
            <a:prstGeom prst="line">
              <a:avLst/>
            </a:prstGeom>
            <a:ln w="254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9422859" y="4129776"/>
              <a:ext cx="1157728" cy="99022"/>
            </a:xfrm>
            <a:prstGeom prst="line">
              <a:avLst/>
            </a:prstGeom>
            <a:ln w="254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9381198" y="4365626"/>
              <a:ext cx="1149847" cy="229694"/>
            </a:xfrm>
            <a:prstGeom prst="line">
              <a:avLst/>
            </a:prstGeom>
            <a:ln w="254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9123985" y="4960955"/>
              <a:ext cx="1041590" cy="540534"/>
            </a:xfrm>
            <a:prstGeom prst="line">
              <a:avLst/>
            </a:prstGeom>
            <a:ln w="254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TextBox 117"/>
          <p:cNvSpPr txBox="1"/>
          <p:nvPr/>
        </p:nvSpPr>
        <p:spPr>
          <a:xfrm>
            <a:off x="247770" y="2136935"/>
            <a:ext cx="2073420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Classical simulation</a:t>
            </a:r>
          </a:p>
          <a:p>
            <a:r>
              <a:rPr lang="en-US" sz="1400" b="1" dirty="0"/>
              <a:t>hard to approach the full machine potential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218584" y="1913553"/>
            <a:ext cx="1801413" cy="132343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b="1" dirty="0" err="1">
                <a:solidFill>
                  <a:schemeClr val="accent1"/>
                </a:solidFill>
              </a:rPr>
              <a:t>GeantV</a:t>
            </a:r>
            <a:r>
              <a:rPr lang="en-US" b="1" dirty="0">
                <a:solidFill>
                  <a:schemeClr val="accent1"/>
                </a:solidFill>
              </a:rPr>
              <a:t> simulation</a:t>
            </a:r>
          </a:p>
          <a:p>
            <a:r>
              <a:rPr lang="en-US" sz="1400" b="1" dirty="0"/>
              <a:t>needs to profit at best from all processing pipelines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72702" y="4716495"/>
            <a:ext cx="3614912" cy="178510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285744" indent="-285744">
              <a:buFont typeface="Arial" charset="0"/>
              <a:buChar char="•"/>
            </a:pPr>
            <a:r>
              <a:rPr lang="en-US" dirty="0"/>
              <a:t>Single event scalar transport</a:t>
            </a:r>
          </a:p>
          <a:p>
            <a:pPr marL="285744" indent="-285744">
              <a:buFont typeface="Arial" charset="0"/>
              <a:buChar char="•"/>
            </a:pPr>
            <a:r>
              <a:rPr lang="en-US" dirty="0"/>
              <a:t>Embarrassing parallelism</a:t>
            </a:r>
          </a:p>
          <a:p>
            <a:pPr marL="285744" indent="-285744"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Cache coherence – low</a:t>
            </a:r>
          </a:p>
          <a:p>
            <a:pPr marL="285744" indent="-285744">
              <a:buFont typeface="Arial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Vectorization – low (scalar auto-vectorization)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5287654" y="5154972"/>
            <a:ext cx="3790531" cy="150810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285744" indent="-285744">
              <a:buFont typeface="Arial" charset="0"/>
              <a:buChar char="•"/>
            </a:pPr>
            <a:r>
              <a:rPr lang="en-US" dirty="0"/>
              <a:t>Multi-event vector transport</a:t>
            </a:r>
          </a:p>
          <a:p>
            <a:pPr marL="285744" indent="-285744">
              <a:buFont typeface="Arial" charset="0"/>
              <a:buChar char="•"/>
            </a:pPr>
            <a:r>
              <a:rPr lang="en-US" dirty="0"/>
              <a:t>Fine grain parallelism</a:t>
            </a:r>
          </a:p>
          <a:p>
            <a:pPr marL="285744" indent="-285744">
              <a:buFont typeface="Arial" charset="0"/>
              <a:buChar char="•"/>
            </a:pPr>
            <a:r>
              <a:rPr lang="en-US" b="1" dirty="0">
                <a:solidFill>
                  <a:srgbClr val="4F81BD"/>
                </a:solidFill>
              </a:rPr>
              <a:t>Cache coherence – high</a:t>
            </a:r>
          </a:p>
          <a:p>
            <a:pPr marL="285744" indent="-285744">
              <a:buFont typeface="Arial" charset="0"/>
              <a:buChar char="•"/>
            </a:pPr>
            <a:r>
              <a:rPr lang="en-US" b="1" dirty="0">
                <a:solidFill>
                  <a:srgbClr val="4F81BD"/>
                </a:solidFill>
              </a:rPr>
              <a:t>Vectorization – high (explicit multi-particle interfaces)</a:t>
            </a: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9983" y="1843762"/>
            <a:ext cx="880437" cy="15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3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1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6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100"/>
                            </p:stCondLst>
                            <p:childTnLst>
                              <p:par>
                                <p:cTn id="6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6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9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2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8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1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4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7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3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9300"/>
                            </p:stCondLst>
                            <p:childTnLst>
                              <p:par>
                                <p:cTn id="10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9800"/>
                            </p:stCondLst>
                            <p:childTnLst>
                              <p:par>
                                <p:cTn id="1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1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300"/>
                            </p:stCondLst>
                            <p:childTnLst>
                              <p:par>
                                <p:cTn id="1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800"/>
                            </p:stCondLst>
                            <p:childTnLst>
                              <p:par>
                                <p:cTn id="1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0" grpId="0" build="p"/>
      <p:bldP spid="12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l="1390" t="4318" r="1389" b="1116"/>
          <a:stretch>
            <a:fillRect/>
          </a:stretch>
        </p:blipFill>
        <p:spPr>
          <a:xfrm>
            <a:off x="5534230" y="4751757"/>
            <a:ext cx="1665293" cy="12668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3" y="0"/>
                </a:moveTo>
                <a:cubicBezTo>
                  <a:pt x="418" y="0"/>
                  <a:pt x="0" y="591"/>
                  <a:pt x="0" y="1319"/>
                </a:cubicBezTo>
                <a:lnTo>
                  <a:pt x="0" y="20281"/>
                </a:lnTo>
                <a:cubicBezTo>
                  <a:pt x="0" y="21009"/>
                  <a:pt x="418" y="21600"/>
                  <a:pt x="933" y="21600"/>
                </a:cubicBezTo>
                <a:lnTo>
                  <a:pt x="20667" y="21600"/>
                </a:lnTo>
                <a:cubicBezTo>
                  <a:pt x="21182" y="21600"/>
                  <a:pt x="21600" y="21009"/>
                  <a:pt x="21600" y="20281"/>
                </a:cubicBezTo>
                <a:lnTo>
                  <a:pt x="21600" y="1319"/>
                </a:lnTo>
                <a:cubicBezTo>
                  <a:pt x="21600" y="591"/>
                  <a:pt x="21182" y="0"/>
                  <a:pt x="20667" y="0"/>
                </a:cubicBezTo>
                <a:lnTo>
                  <a:pt x="933" y="0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77555" y="157920"/>
            <a:ext cx="11885087" cy="914401"/>
          </a:xfrm>
          <a:prstGeom prst="rect">
            <a:avLst/>
          </a:prstGeom>
        </p:spPr>
        <p:txBody>
          <a:bodyPr/>
          <a:lstStyle/>
          <a:p>
            <a:r>
              <a:rPr dirty="0"/>
              <a:t>GeantV approach</a:t>
            </a:r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xfrm>
            <a:off x="11917693" y="6606011"/>
            <a:ext cx="213931" cy="291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2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91974" y="5659121"/>
            <a:ext cx="1794933" cy="113453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7555" y="2136019"/>
            <a:ext cx="4511007" cy="3882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8" rIns="60957" bIns="60958">
            <a:normAutofit/>
          </a:bodyPr>
          <a:lstStyle>
            <a:lvl1pPr marL="342890" marR="0" indent="-342890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1pPr>
            <a:lvl2pPr marL="685782" marR="0" indent="-336542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2pPr>
            <a:lvl3pPr marL="1035025" marR="0" indent="-349242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3pPr>
            <a:lvl4pPr marL="1371565" marR="0" indent="-336541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4pPr>
            <a:lvl5pPr marL="1720807" marR="0" indent="-349242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5pPr>
            <a:lvl6pPr marL="2094037" marR="0" indent="-382754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6pPr>
            <a:lvl7pPr marL="2436928" marR="0" indent="-382754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7pPr>
            <a:lvl8pPr marL="2781406" marR="0" indent="-382754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8pPr>
            <a:lvl9pPr marL="3125886" marR="0" indent="-382754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9pPr>
          </a:lstStyle>
          <a:p>
            <a:r>
              <a:rPr lang="en-US" dirty="0" smtClean="0"/>
              <a:t>Transport particles in vectors (“baskets”)</a:t>
            </a:r>
          </a:p>
          <a:p>
            <a:pPr lvl="1"/>
            <a:r>
              <a:rPr lang="en-US" dirty="0" smtClean="0"/>
              <a:t>Filter by geometry volume or physics process</a:t>
            </a:r>
          </a:p>
          <a:p>
            <a:r>
              <a:rPr lang="en-US" dirty="0" smtClean="0"/>
              <a:t>Redesign library and workflow to target fine grain parallelism</a:t>
            </a:r>
          </a:p>
          <a:p>
            <a:r>
              <a:rPr lang="en-US" dirty="0" smtClean="0"/>
              <a:t>Use </a:t>
            </a:r>
            <a:r>
              <a:rPr lang="en-US" dirty="0" err="1" smtClean="0"/>
              <a:t>backends</a:t>
            </a:r>
            <a:r>
              <a:rPr lang="en-US" dirty="0" smtClean="0"/>
              <a:t> for portability and interface abstraction (vector, scalar)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9733" y="6292563"/>
            <a:ext cx="7729467" cy="49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0957" tIns="60958" rIns="60957" bIns="60958">
            <a:normAutofit/>
          </a:bodyPr>
          <a:lstStyle>
            <a:lvl1pPr marL="342890" marR="0" indent="-342890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1pPr>
            <a:lvl2pPr marL="685782" marR="0" indent="-336542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2pPr>
            <a:lvl3pPr marL="1035025" marR="0" indent="-349242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3pPr>
            <a:lvl4pPr marL="1371565" marR="0" indent="-336541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4pPr>
            <a:lvl5pPr marL="1720807" marR="0" indent="-349242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5pPr>
            <a:lvl6pPr marL="2094037" marR="0" indent="-382754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6pPr>
            <a:lvl7pPr marL="2436928" marR="0" indent="-382754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7pPr>
            <a:lvl8pPr marL="2781406" marR="0" indent="-382754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8pPr>
            <a:lvl9pPr marL="3125886" marR="0" indent="-382754" algn="l" defTabSz="914377" rtl="0" latinLnBrk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/>
              <a:buChar char=""/>
              <a:tabLst/>
              <a:defRPr sz="2000" b="0" i="0" u="none" strike="noStrike" cap="none" spc="0" baseline="0">
                <a:ln>
                  <a:noFill/>
                </a:ln>
                <a:solidFill>
                  <a:srgbClr val="595959"/>
                </a:solidFill>
                <a:uFillTx/>
                <a:latin typeface="Clear Sans"/>
                <a:ea typeface="Clear Sans"/>
                <a:cs typeface="Clear Sans"/>
                <a:sym typeface="Clear Sans"/>
              </a:defRPr>
            </a:lvl9pPr>
          </a:lstStyle>
          <a:p>
            <a:pPr marL="465642" lvl="1" indent="0">
              <a:buNone/>
            </a:pPr>
            <a:r>
              <a:rPr lang="en-US" dirty="0" smtClean="0">
                <a:solidFill>
                  <a:srgbClr val="4F81BD"/>
                </a:solidFill>
              </a:rPr>
              <a:t>Aim for a 3x-5x faster code, understand hard limits for 10x</a:t>
            </a:r>
            <a:endParaRPr lang="en-US" dirty="0">
              <a:solidFill>
                <a:srgbClr val="4F81BD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485158" y="799303"/>
            <a:ext cx="7800556" cy="5129688"/>
            <a:chOff x="3363868" y="599477"/>
            <a:chExt cx="5850417" cy="3847266"/>
          </a:xfrm>
        </p:grpSpPr>
        <p:pic>
          <p:nvPicPr>
            <p:cNvPr id="227" name="pasted-image.pdf"/>
            <p:cNvPicPr>
              <a:picLocks noChangeAspect="1"/>
            </p:cNvPicPr>
            <p:nvPr/>
          </p:nvPicPr>
          <p:blipFill rotWithShape="1">
            <a:blip r:embed="rId5">
              <a:extLst/>
            </a:blip>
            <a:srcRect l="11252"/>
            <a:stretch/>
          </p:blipFill>
          <p:spPr>
            <a:xfrm>
              <a:off x="3441421" y="599477"/>
              <a:ext cx="5772864" cy="384726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" name="Rectangle 4"/>
            <p:cNvSpPr/>
            <p:nvPr/>
          </p:nvSpPr>
          <p:spPr>
            <a:xfrm>
              <a:off x="3363868" y="3799978"/>
              <a:ext cx="378071" cy="346247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defTabSz="1219170" hangingPunct="0"/>
              <a:endParaRPr lang="en-US" sz="24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89221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" y="342103"/>
            <a:ext cx="11885087" cy="914401"/>
          </a:xfrm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marL="457175" lvl="1" indent="-457175"/>
            <a:r>
              <a:rPr lang="en-US" dirty="0"/>
              <a:t>No free lunch: </a:t>
            </a:r>
            <a:r>
              <a:rPr lang="en-US" dirty="0" smtClean="0"/>
              <a:t>need to keep data </a:t>
            </a:r>
            <a:r>
              <a:rPr lang="en-US" dirty="0"/>
              <a:t>gathering overheads &lt; vector gains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669" y="3251149"/>
            <a:ext cx="4562711" cy="30814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421" y="1982500"/>
            <a:ext cx="4026727" cy="4466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7604" y="4052651"/>
            <a:ext cx="636066" cy="24621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7" tIns="60957" rIns="60957" bIns="60957" numCol="1" spcCol="50799" rtlCol="0" anchor="t">
            <a:spAutoFit/>
          </a:bodyPr>
          <a:lstStyle/>
          <a:p>
            <a:pPr defTabSz="1219170" hangingPunct="0"/>
            <a:r>
              <a:rPr lang="en-US" sz="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Geometry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5826" y="4052651"/>
            <a:ext cx="2314012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1600" dirty="0"/>
              <a:t>Run-time fraction spent in different parts of </a:t>
            </a:r>
            <a:r>
              <a:rPr lang="en-US" sz="1600" dirty="0" err="1"/>
              <a:t>GeantV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5241068" y="6401973"/>
            <a:ext cx="6096000" cy="369332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en-US" sz="1600" i="1" dirty="0"/>
              <a:t>24-core dual socket E5-2695 v2 @ 2.40GHz </a:t>
            </a:r>
            <a:r>
              <a:rPr lang="en-US" sz="1600" i="1" dirty="0" smtClean="0"/>
              <a:t>(HSW).</a:t>
            </a:r>
            <a:endParaRPr lang="en-US" sz="1600" i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8530415" y="2891995"/>
            <a:ext cx="0" cy="3048000"/>
          </a:xfrm>
          <a:prstGeom prst="line">
            <a:avLst/>
          </a:prstGeom>
          <a:ln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82089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84243" y="1575229"/>
            <a:ext cx="6812958" cy="4789754"/>
          </a:xfrm>
        </p:spPr>
        <p:txBody>
          <a:bodyPr/>
          <a:lstStyle/>
          <a:p>
            <a:r>
              <a:rPr lang="en-US" sz="2200" dirty="0"/>
              <a:t>X-ray scan of detector volumes</a:t>
            </a:r>
          </a:p>
          <a:p>
            <a:pPr lvl="1"/>
            <a:r>
              <a:rPr lang="en-US" sz="2200" dirty="0"/>
              <a:t>Trace a grid of virtual rays through geometry</a:t>
            </a:r>
          </a:p>
          <a:p>
            <a:pPr>
              <a:lnSpc>
                <a:spcPct val="120000"/>
              </a:lnSpc>
              <a:spcBef>
                <a:spcPts val="1067"/>
              </a:spcBef>
            </a:pPr>
            <a:r>
              <a:rPr lang="en-US" sz="2200" dirty="0"/>
              <a:t>Simplified geometry </a:t>
            </a:r>
            <a:r>
              <a:rPr lang="en-US" sz="2200" dirty="0" smtClean="0"/>
              <a:t>emulating </a:t>
            </a:r>
            <a:r>
              <a:rPr lang="en-US" sz="2200" dirty="0"/>
              <a:t>a tracker detector </a:t>
            </a:r>
            <a:endParaRPr lang="en-US" sz="2200" dirty="0" smtClean="0">
              <a:solidFill>
                <a:srgbClr val="000000"/>
              </a:solidFill>
            </a:endParaRPr>
          </a:p>
          <a:p>
            <a:pPr marL="311992">
              <a:spcBef>
                <a:spcPts val="1867"/>
              </a:spcBef>
            </a:pPr>
            <a:r>
              <a:rPr lang="en-US" sz="2200" dirty="0" smtClean="0">
                <a:solidFill>
                  <a:srgbClr val="000000"/>
                </a:solidFill>
              </a:rPr>
              <a:t>Compare </a:t>
            </a:r>
            <a:r>
              <a:rPr lang="en-US" sz="2200" dirty="0" err="1" smtClean="0">
                <a:solidFill>
                  <a:srgbClr val="000000"/>
                </a:solidFill>
              </a:rPr>
              <a:t>GeantV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dirty="0" smtClean="0">
                <a:solidFill>
                  <a:srgbClr val="3366FF"/>
                </a:solidFill>
              </a:rPr>
              <a:t>basket approach </a:t>
            </a:r>
            <a:r>
              <a:rPr lang="en-US" sz="2200" dirty="0" smtClean="0">
                <a:solidFill>
                  <a:srgbClr val="000000"/>
                </a:solidFill>
              </a:rPr>
              <a:t>to</a:t>
            </a:r>
          </a:p>
          <a:p>
            <a:pPr marL="819028" lvl="1">
              <a:spcBef>
                <a:spcPts val="1867"/>
              </a:spcBef>
            </a:pPr>
            <a:r>
              <a:rPr lang="en-US" sz="2200" dirty="0" smtClean="0">
                <a:solidFill>
                  <a:srgbClr val="000000"/>
                </a:solidFill>
              </a:rPr>
              <a:t>Classical </a:t>
            </a:r>
            <a:r>
              <a:rPr lang="en-US" sz="2200" dirty="0" smtClean="0">
                <a:solidFill>
                  <a:srgbClr val="FF0000"/>
                </a:solidFill>
              </a:rPr>
              <a:t>scalar navigation </a:t>
            </a:r>
            <a:r>
              <a:rPr lang="en-US" sz="2200" dirty="0" smtClean="0">
                <a:solidFill>
                  <a:srgbClr val="000000"/>
                </a:solidFill>
              </a:rPr>
              <a:t>(ROOT)</a:t>
            </a:r>
          </a:p>
          <a:p>
            <a:pPr marL="819028" lvl="1">
              <a:spcBef>
                <a:spcPts val="1867"/>
              </a:spcBef>
            </a:pPr>
            <a:r>
              <a:rPr lang="en-US" sz="2200" dirty="0" smtClean="0">
                <a:solidFill>
                  <a:srgbClr val="000000"/>
                </a:solidFill>
              </a:rPr>
              <a:t>An ideal </a:t>
            </a:r>
            <a:r>
              <a:rPr lang="en-US" sz="2200" dirty="0" smtClean="0">
                <a:solidFill>
                  <a:srgbClr val="008000"/>
                </a:solidFill>
              </a:rPr>
              <a:t>“vector” case </a:t>
            </a:r>
            <a:r>
              <a:rPr lang="en-US" sz="2200" dirty="0" smtClean="0">
                <a:solidFill>
                  <a:srgbClr val="000000"/>
                </a:solidFill>
              </a:rPr>
              <a:t>(no </a:t>
            </a:r>
            <a:r>
              <a:rPr lang="en-US" sz="2200" dirty="0" err="1" smtClean="0">
                <a:solidFill>
                  <a:srgbClr val="000000"/>
                </a:solidFill>
              </a:rPr>
              <a:t>basketizing</a:t>
            </a:r>
            <a:r>
              <a:rPr lang="en-US" sz="2200" dirty="0" smtClean="0">
                <a:solidFill>
                  <a:srgbClr val="000000"/>
                </a:solidFill>
              </a:rPr>
              <a:t> overheads)</a:t>
            </a:r>
          </a:p>
          <a:p>
            <a:pPr marL="311992">
              <a:spcBef>
                <a:spcPts val="1867"/>
              </a:spcBef>
            </a:pPr>
            <a:r>
              <a:rPr lang="en-US" sz="2200" dirty="0" smtClean="0">
                <a:solidFill>
                  <a:srgbClr val="000000"/>
                </a:solidFill>
              </a:rPr>
              <a:t>AVX512 </a:t>
            </a:r>
            <a:r>
              <a:rPr lang="en-US" sz="2200" dirty="0" err="1" smtClean="0">
                <a:solidFill>
                  <a:srgbClr val="000000"/>
                </a:solidFill>
              </a:rPr>
              <a:t>vectorization</a:t>
            </a:r>
            <a:r>
              <a:rPr lang="en-US" sz="2200" dirty="0" smtClean="0">
                <a:solidFill>
                  <a:srgbClr val="000000"/>
                </a:solidFill>
              </a:rPr>
              <a:t> enforced by API (UME:SIMD backend)</a:t>
            </a:r>
          </a:p>
          <a:p>
            <a:pPr marL="311992">
              <a:spcBef>
                <a:spcPts val="1867"/>
              </a:spcBef>
            </a:pPr>
            <a:r>
              <a:rPr lang="en-US" sz="2200" dirty="0" smtClean="0">
                <a:solidFill>
                  <a:srgbClr val="000000"/>
                </a:solidFill>
              </a:rPr>
              <a:t>~100x scalability for the ideal and basket versions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3958" y="130567"/>
            <a:ext cx="7956064" cy="115824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Geometry navigation on KNL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49374" y="1413615"/>
            <a:ext cx="4935511" cy="492436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7" tIns="60957" rIns="60957" bIns="60957" numCol="1" spcCol="50799" rtlCol="0" anchor="ctr">
            <a:spAutoFit/>
          </a:bodyPr>
          <a:lstStyle/>
          <a:p>
            <a:pPr defTabSz="1219170" hangingPunct="0"/>
            <a:endParaRPr lang="en-US" sz="24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8612295"/>
              </p:ext>
            </p:extLst>
          </p:nvPr>
        </p:nvGraphicFramePr>
        <p:xfrm>
          <a:off x="6935629" y="3431348"/>
          <a:ext cx="4962128" cy="3451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Straight Connector 4"/>
          <p:cNvCxnSpPr/>
          <p:nvPr/>
        </p:nvCxnSpPr>
        <p:spPr>
          <a:xfrm flipV="1">
            <a:off x="7664836" y="3673091"/>
            <a:ext cx="1292552" cy="1990824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ysDot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Rectangle 3"/>
          <p:cNvSpPr/>
          <p:nvPr/>
        </p:nvSpPr>
        <p:spPr>
          <a:xfrm>
            <a:off x="7329056" y="6513985"/>
            <a:ext cx="4335908" cy="369332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11992"/>
            <a:r>
              <a:rPr lang="en-US" sz="1600" i="1" dirty="0"/>
              <a:t>Intel® Xeon Phi™ CPU 7210 @ 1.30GHz</a:t>
            </a:r>
            <a:endParaRPr lang="en-US" sz="1600" dirty="0"/>
          </a:p>
        </p:txBody>
      </p:sp>
      <p:pic>
        <p:nvPicPr>
          <p:cNvPr id="12" name="Picture 11" descr="simpleTrackerimage_z_basket_hi_res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192" y="740671"/>
            <a:ext cx="1029431" cy="97579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177225" y="1513927"/>
            <a:ext cx="938808" cy="1251836"/>
            <a:chOff x="17963327" y="20562351"/>
            <a:chExt cx="1860072" cy="2616603"/>
          </a:xfrm>
        </p:grpSpPr>
        <p:grpSp>
          <p:nvGrpSpPr>
            <p:cNvPr id="14" name="Group 13"/>
            <p:cNvGrpSpPr/>
            <p:nvPr/>
          </p:nvGrpSpPr>
          <p:grpSpPr>
            <a:xfrm>
              <a:off x="18056208" y="20562351"/>
              <a:ext cx="1767191" cy="2301354"/>
              <a:chOff x="22874094" y="18394022"/>
              <a:chExt cx="1767191" cy="2301354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2877166" y="18394022"/>
                <a:ext cx="1764119" cy="1015212"/>
                <a:chOff x="22877166" y="18394022"/>
                <a:chExt cx="1764119" cy="1015212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22877166" y="18394022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55" name="Straight Arrow Connector 54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Arrow Connector 55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" name="Straight Arrow Connector 56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Arrow Connector 57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Arrow Connector 58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Arrow Connector 59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22894872" y="18719600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49" name="Straight Arrow Connector 48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Arrow Connector 49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Arrow Connector 50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Arrow Connector 51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Arrow Connector 52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Arrow Connector 53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7" name="Group 16"/>
              <p:cNvGrpSpPr/>
              <p:nvPr/>
            </p:nvGrpSpPr>
            <p:grpSpPr>
              <a:xfrm>
                <a:off x="22875630" y="19027472"/>
                <a:ext cx="1764119" cy="1015212"/>
                <a:chOff x="22877166" y="18394022"/>
                <a:chExt cx="1764119" cy="1015212"/>
              </a:xfrm>
            </p:grpSpPr>
            <p:grpSp>
              <p:nvGrpSpPr>
                <p:cNvPr id="33" name="Group 32"/>
                <p:cNvGrpSpPr/>
                <p:nvPr/>
              </p:nvGrpSpPr>
              <p:grpSpPr>
                <a:xfrm>
                  <a:off x="22877166" y="18394022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41" name="Straight Arrow Connector 40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Arrow Connector 41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Arrow Connector 42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Straight Arrow Connector 43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Arrow Connector 45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4" name="Group 33"/>
                <p:cNvGrpSpPr/>
                <p:nvPr/>
              </p:nvGrpSpPr>
              <p:grpSpPr>
                <a:xfrm>
                  <a:off x="22894872" y="18719600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35" name="Straight Arrow Connector 34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Arrow Connector 35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Arrow Connector 36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Arrow Connector 37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Arrow Connector 38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Arrow Connector 39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8" name="Group 17"/>
              <p:cNvGrpSpPr/>
              <p:nvPr/>
            </p:nvGrpSpPr>
            <p:grpSpPr>
              <a:xfrm>
                <a:off x="22874094" y="19680164"/>
                <a:ext cx="1764119" cy="1015212"/>
                <a:chOff x="22877166" y="18394022"/>
                <a:chExt cx="1764119" cy="1015212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22877166" y="18394022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27" name="Straight Arrow Connector 26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Arrow Connector 27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Arrow Connector 28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Arrow Connector 29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Arrow Connector 31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22894872" y="18719600"/>
                  <a:ext cx="1746413" cy="689634"/>
                  <a:chOff x="22877166" y="18394022"/>
                  <a:chExt cx="1746413" cy="689634"/>
                </a:xfrm>
              </p:grpSpPr>
              <p:cxnSp>
                <p:nvCxnSpPr>
                  <p:cNvPr id="21" name="Straight Arrow Connector 20"/>
                  <p:cNvCxnSpPr/>
                  <p:nvPr/>
                </p:nvCxnSpPr>
                <p:spPr>
                  <a:xfrm flipV="1">
                    <a:off x="23013396" y="18472526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Arrow Connector 21"/>
                  <p:cNvCxnSpPr/>
                  <p:nvPr/>
                </p:nvCxnSpPr>
                <p:spPr>
                  <a:xfrm flipV="1">
                    <a:off x="23165796" y="18547958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Arrow Connector 22"/>
                  <p:cNvCxnSpPr/>
                  <p:nvPr/>
                </p:nvCxnSpPr>
                <p:spPr>
                  <a:xfrm flipV="1">
                    <a:off x="23318196" y="18623390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Arrow Connector 23"/>
                  <p:cNvCxnSpPr/>
                  <p:nvPr/>
                </p:nvCxnSpPr>
                <p:spPr>
                  <a:xfrm flipV="1">
                    <a:off x="23470596" y="186988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Arrow Connector 24"/>
                  <p:cNvCxnSpPr/>
                  <p:nvPr/>
                </p:nvCxnSpPr>
                <p:spPr>
                  <a:xfrm flipV="1">
                    <a:off x="23622996" y="18774254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Arrow Connector 25"/>
                  <p:cNvCxnSpPr/>
                  <p:nvPr/>
                </p:nvCxnSpPr>
                <p:spPr>
                  <a:xfrm flipV="1">
                    <a:off x="22877166" y="18394022"/>
                    <a:ext cx="1000583" cy="309402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5" name="Parallelogram 14"/>
            <p:cNvSpPr/>
            <p:nvPr/>
          </p:nvSpPr>
          <p:spPr>
            <a:xfrm rot="16200000">
              <a:off x="17283078" y="21332320"/>
              <a:ext cx="2526883" cy="1166385"/>
            </a:xfrm>
            <a:prstGeom prst="parallelogram">
              <a:avLst>
                <a:gd name="adj" fmla="val 46471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454659" y="-2522"/>
            <a:ext cx="1066193" cy="991583"/>
            <a:chOff x="20235159" y="17631446"/>
            <a:chExt cx="2112461" cy="2072618"/>
          </a:xfrm>
        </p:grpSpPr>
        <p:grpSp>
          <p:nvGrpSpPr>
            <p:cNvPr id="62" name="Group 61"/>
            <p:cNvGrpSpPr/>
            <p:nvPr/>
          </p:nvGrpSpPr>
          <p:grpSpPr>
            <a:xfrm>
              <a:off x="20235159" y="18555609"/>
              <a:ext cx="2105868" cy="824089"/>
              <a:chOff x="25053045" y="16387280"/>
              <a:chExt cx="2105868" cy="824089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25053045" y="16393424"/>
                <a:ext cx="572652" cy="817945"/>
                <a:chOff x="25053045" y="16393424"/>
                <a:chExt cx="572652" cy="817945"/>
              </a:xfrm>
            </p:grpSpPr>
            <p:grpSp>
              <p:nvGrpSpPr>
                <p:cNvPr id="109" name="Group 108"/>
                <p:cNvGrpSpPr/>
                <p:nvPr/>
              </p:nvGrpSpPr>
              <p:grpSpPr>
                <a:xfrm>
                  <a:off x="25053045" y="16394960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119" name="Group 118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124" name="Straight Arrow Connector 123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Straight Arrow Connector 124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Straight Arrow Connector 125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0" name="Group 119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121" name="Straight Arrow Connector 120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Straight Arrow Connector 121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3" name="Straight Arrow Connector 122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10" name="Group 109"/>
                <p:cNvGrpSpPr/>
                <p:nvPr/>
              </p:nvGrpSpPr>
              <p:grpSpPr>
                <a:xfrm>
                  <a:off x="25359381" y="16393424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111" name="Group 110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116" name="Straight Arrow Connector 115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7" name="Straight Arrow Connector 116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8" name="Straight Arrow Connector 117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12" name="Group 111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113" name="Straight Arrow Connector 112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" name="Straight Arrow Connector 113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5" name="Straight Arrow Connector 114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65" name="Group 64"/>
              <p:cNvGrpSpPr/>
              <p:nvPr/>
            </p:nvGrpSpPr>
            <p:grpSpPr>
              <a:xfrm>
                <a:off x="25667253" y="16391888"/>
                <a:ext cx="572652" cy="817945"/>
                <a:chOff x="25053045" y="16393424"/>
                <a:chExt cx="572652" cy="817945"/>
              </a:xfrm>
            </p:grpSpPr>
            <p:grpSp>
              <p:nvGrpSpPr>
                <p:cNvPr id="91" name="Group 90"/>
                <p:cNvGrpSpPr/>
                <p:nvPr/>
              </p:nvGrpSpPr>
              <p:grpSpPr>
                <a:xfrm>
                  <a:off x="25053045" y="16394960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101" name="Group 100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106" name="Straight Arrow Connector 105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" name="Straight Arrow Connector 106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8" name="Straight Arrow Connector 107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02" name="Group 101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103" name="Straight Arrow Connector 102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4" name="Straight Arrow Connector 103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5" name="Straight Arrow Connector 104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2" name="Group 91"/>
                <p:cNvGrpSpPr/>
                <p:nvPr/>
              </p:nvGrpSpPr>
              <p:grpSpPr>
                <a:xfrm>
                  <a:off x="25359381" y="16393424"/>
                  <a:ext cx="266316" cy="816409"/>
                  <a:chOff x="25053045" y="16394960"/>
                  <a:chExt cx="266316" cy="816409"/>
                </a:xfrm>
              </p:grpSpPr>
              <p:grpSp>
                <p:nvGrpSpPr>
                  <p:cNvPr id="93" name="Group 92"/>
                  <p:cNvGrpSpPr/>
                  <p:nvPr/>
                </p:nvGrpSpPr>
                <p:grpSpPr>
                  <a:xfrm>
                    <a:off x="25053045" y="16396496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98" name="Straight Arrow Connector 97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Straight Arrow Connector 98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0" name="Straight Arrow Connector 99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4" name="Group 93"/>
                  <p:cNvGrpSpPr/>
                  <p:nvPr/>
                </p:nvGrpSpPr>
                <p:grpSpPr>
                  <a:xfrm>
                    <a:off x="25205445" y="16394960"/>
                    <a:ext cx="113916" cy="814873"/>
                    <a:chOff x="25053045" y="16396496"/>
                    <a:chExt cx="113916" cy="814873"/>
                  </a:xfrm>
                </p:grpSpPr>
                <p:cxnSp>
                  <p:nvCxnSpPr>
                    <p:cNvPr id="95" name="Straight Arrow Connector 94"/>
                    <p:cNvCxnSpPr/>
                    <p:nvPr/>
                  </p:nvCxnSpPr>
                  <p:spPr>
                    <a:xfrm>
                      <a:off x="25053045" y="16396496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Straight Arrow Connector 95"/>
                    <p:cNvCxnSpPr/>
                    <p:nvPr/>
                  </p:nvCxnSpPr>
                  <p:spPr>
                    <a:xfrm>
                      <a:off x="25109235" y="16510412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Straight Arrow Connector 96"/>
                    <p:cNvCxnSpPr/>
                    <p:nvPr/>
                  </p:nvCxnSpPr>
                  <p:spPr>
                    <a:xfrm>
                      <a:off x="25166961" y="16587380"/>
                      <a:ext cx="0" cy="623989"/>
                    </a:xfrm>
                    <a:prstGeom prst="straightConnector1">
                      <a:avLst/>
                    </a:prstGeom>
                    <a:ln w="12700" cap="flat" cmpd="sng">
                      <a:solidFill>
                        <a:schemeClr val="tx1"/>
                      </a:solidFill>
                      <a:round/>
                      <a:tailEnd type="stealth" w="med" len="med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66" name="Group 65"/>
              <p:cNvGrpSpPr/>
              <p:nvPr/>
            </p:nvGrpSpPr>
            <p:grpSpPr>
              <a:xfrm>
                <a:off x="26281461" y="16391888"/>
                <a:ext cx="266316" cy="816409"/>
                <a:chOff x="25053045" y="16394960"/>
                <a:chExt cx="266316" cy="816409"/>
              </a:xfrm>
            </p:grpSpPr>
            <p:grpSp>
              <p:nvGrpSpPr>
                <p:cNvPr id="83" name="Group 82"/>
                <p:cNvGrpSpPr/>
                <p:nvPr/>
              </p:nvGrpSpPr>
              <p:grpSpPr>
                <a:xfrm>
                  <a:off x="25053045" y="16396496"/>
                  <a:ext cx="113916" cy="814873"/>
                  <a:chOff x="25053045" y="16396496"/>
                  <a:chExt cx="113916" cy="814873"/>
                </a:xfrm>
              </p:grpSpPr>
              <p:cxnSp>
                <p:nvCxnSpPr>
                  <p:cNvPr id="88" name="Straight Arrow Connector 87"/>
                  <p:cNvCxnSpPr/>
                  <p:nvPr/>
                </p:nvCxnSpPr>
                <p:spPr>
                  <a:xfrm>
                    <a:off x="25053045" y="16396496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Arrow Connector 88"/>
                  <p:cNvCxnSpPr/>
                  <p:nvPr/>
                </p:nvCxnSpPr>
                <p:spPr>
                  <a:xfrm>
                    <a:off x="25109235" y="16510412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Arrow Connector 89"/>
                  <p:cNvCxnSpPr/>
                  <p:nvPr/>
                </p:nvCxnSpPr>
                <p:spPr>
                  <a:xfrm>
                    <a:off x="25166961" y="16587380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4" name="Group 83"/>
                <p:cNvGrpSpPr/>
                <p:nvPr/>
              </p:nvGrpSpPr>
              <p:grpSpPr>
                <a:xfrm>
                  <a:off x="25205445" y="16394960"/>
                  <a:ext cx="113916" cy="814873"/>
                  <a:chOff x="25053045" y="16396496"/>
                  <a:chExt cx="113916" cy="814873"/>
                </a:xfrm>
              </p:grpSpPr>
              <p:cxnSp>
                <p:nvCxnSpPr>
                  <p:cNvPr id="85" name="Straight Arrow Connector 84"/>
                  <p:cNvCxnSpPr/>
                  <p:nvPr/>
                </p:nvCxnSpPr>
                <p:spPr>
                  <a:xfrm>
                    <a:off x="25053045" y="16396496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Arrow Connector 85"/>
                  <p:cNvCxnSpPr/>
                  <p:nvPr/>
                </p:nvCxnSpPr>
                <p:spPr>
                  <a:xfrm>
                    <a:off x="25109235" y="16510412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Arrow Connector 86"/>
                  <p:cNvCxnSpPr/>
                  <p:nvPr/>
                </p:nvCxnSpPr>
                <p:spPr>
                  <a:xfrm>
                    <a:off x="25166961" y="16587380"/>
                    <a:ext cx="0" cy="623989"/>
                  </a:xfrm>
                  <a:prstGeom prst="straightConnector1">
                    <a:avLst/>
                  </a:prstGeom>
                  <a:ln w="12700" cap="flat" cmpd="sng">
                    <a:solidFill>
                      <a:schemeClr val="tx1"/>
                    </a:solidFill>
                    <a:round/>
                    <a:tailEnd type="stealth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67" name="Group 66"/>
              <p:cNvGrpSpPr/>
              <p:nvPr/>
            </p:nvGrpSpPr>
            <p:grpSpPr>
              <a:xfrm>
                <a:off x="26587797" y="16391888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80" name="Straight Arrow Connector 79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oup 67"/>
              <p:cNvGrpSpPr/>
              <p:nvPr/>
            </p:nvGrpSpPr>
            <p:grpSpPr>
              <a:xfrm>
                <a:off x="26740197" y="16390352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77" name="Straight Arrow Connector 76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9" name="Group 68"/>
              <p:cNvGrpSpPr/>
              <p:nvPr/>
            </p:nvGrpSpPr>
            <p:grpSpPr>
              <a:xfrm>
                <a:off x="26892597" y="16388816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74" name="Straight Arrow Connector 73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 69"/>
              <p:cNvGrpSpPr/>
              <p:nvPr/>
            </p:nvGrpSpPr>
            <p:grpSpPr>
              <a:xfrm>
                <a:off x="27044997" y="16387280"/>
                <a:ext cx="113916" cy="814873"/>
                <a:chOff x="25053045" y="16396496"/>
                <a:chExt cx="113916" cy="814873"/>
              </a:xfrm>
            </p:grpSpPr>
            <p:cxnSp>
              <p:nvCxnSpPr>
                <p:cNvPr id="71" name="Straight Arrow Connector 70"/>
                <p:cNvCxnSpPr/>
                <p:nvPr/>
              </p:nvCxnSpPr>
              <p:spPr>
                <a:xfrm>
                  <a:off x="25053045" y="16396496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>
                  <a:off x="25109235" y="16510412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25166961" y="16587380"/>
                  <a:ext cx="0" cy="623989"/>
                </a:xfrm>
                <a:prstGeom prst="straightConnector1">
                  <a:avLst/>
                </a:prstGeom>
                <a:ln w="12700" cap="flat" cmpd="sng">
                  <a:solidFill>
                    <a:schemeClr val="tx1"/>
                  </a:solidFill>
                  <a:round/>
                  <a:tailEnd type="stealth" w="med" len="med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3" name="Parallelogram 62"/>
            <p:cNvSpPr/>
            <p:nvPr/>
          </p:nvSpPr>
          <p:spPr>
            <a:xfrm rot="3078627">
              <a:off x="20285240" y="17641684"/>
              <a:ext cx="2072618" cy="2052142"/>
            </a:xfrm>
            <a:prstGeom prst="parallelogram">
              <a:avLst>
                <a:gd name="adj" fmla="val 81877"/>
              </a:avLst>
            </a:prstGeom>
            <a:ln w="6350" cap="flat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7" name="Picture 1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9569988" y="2121302"/>
            <a:ext cx="826687" cy="1304583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4739" y="1045590"/>
            <a:ext cx="1488671" cy="123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3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556C5-CE8C-6547-B838-EA80C61A4AF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484" y="3056666"/>
            <a:ext cx="10511357" cy="1665141"/>
          </a:xfrm>
        </p:spPr>
        <p:txBody>
          <a:bodyPr/>
          <a:lstStyle/>
          <a:p>
            <a:pPr>
              <a:spcBef>
                <a:spcPts val="1067"/>
              </a:spcBef>
            </a:pPr>
            <a:r>
              <a:rPr lang="en-US" sz="2100" dirty="0"/>
              <a:t>High vectorization intensity achieved for both ideal and </a:t>
            </a:r>
            <a:r>
              <a:rPr lang="en-US" sz="2100" dirty="0" err="1"/>
              <a:t>basketized</a:t>
            </a:r>
            <a:r>
              <a:rPr lang="en-US" sz="2100" dirty="0"/>
              <a:t> cases</a:t>
            </a:r>
          </a:p>
          <a:p>
            <a:pPr lvl="1">
              <a:spcBef>
                <a:spcPts val="1067"/>
              </a:spcBef>
            </a:pPr>
            <a:r>
              <a:rPr lang="en-US" sz="2100" dirty="0">
                <a:solidFill>
                  <a:srgbClr val="4F81BD"/>
                </a:solidFill>
              </a:rPr>
              <a:t>AVX-512 brings an extra factor of ~2 to our benchmark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6041" y="0"/>
            <a:ext cx="5381923" cy="115824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Performance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5059582"/>
              </p:ext>
            </p:extLst>
          </p:nvPr>
        </p:nvGraphicFramePr>
        <p:xfrm>
          <a:off x="1113066" y="4301108"/>
          <a:ext cx="4095513" cy="2420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880450"/>
              </p:ext>
            </p:extLst>
          </p:nvPr>
        </p:nvGraphicFramePr>
        <p:xfrm>
          <a:off x="6649857" y="3995297"/>
          <a:ext cx="4468984" cy="2726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3298854"/>
              </p:ext>
            </p:extLst>
          </p:nvPr>
        </p:nvGraphicFramePr>
        <p:xfrm>
          <a:off x="6466116" y="353462"/>
          <a:ext cx="4887684" cy="2992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1460430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819028" lvl="1">
              <a:spcBef>
                <a:spcPts val="1867"/>
              </a:spcBef>
            </a:pPr>
            <a:r>
              <a:rPr lang="en-US" sz="2200" dirty="0" err="1">
                <a:solidFill>
                  <a:srgbClr val="000000"/>
                </a:solidFill>
              </a:rPr>
              <a:t>GeantV</a:t>
            </a:r>
            <a:r>
              <a:rPr lang="en-US" sz="2200" dirty="0">
                <a:solidFill>
                  <a:srgbClr val="000000"/>
                </a:solidFill>
              </a:rPr>
              <a:t> gives excellent benefits with respect to </a:t>
            </a:r>
            <a:r>
              <a:rPr lang="en-US" sz="2200" dirty="0" smtClean="0">
                <a:solidFill>
                  <a:srgbClr val="000000"/>
                </a:solidFill>
              </a:rPr>
              <a:t>ROOT in terms of speedup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8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KNL R&amp;D 2016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ub-node clustering with multiple propagators</a:t>
            </a:r>
          </a:p>
          <a:p>
            <a:pPr lvl="1"/>
            <a:r>
              <a:rPr lang="en-US" dirty="0" smtClean="0"/>
              <a:t>Improve data/processing locality and reduce contention</a:t>
            </a:r>
          </a:p>
          <a:p>
            <a:r>
              <a:rPr lang="en-US" dirty="0" smtClean="0"/>
              <a:t>TBB-based task based version</a:t>
            </a:r>
          </a:p>
          <a:p>
            <a:r>
              <a:rPr lang="en-US" dirty="0"/>
              <a:t>Full prototype on KNL ( tabulated physics</a:t>
            </a:r>
            <a:r>
              <a:rPr lang="en-US" dirty="0" smtClean="0"/>
              <a:t>)</a:t>
            </a:r>
          </a:p>
          <a:p>
            <a:r>
              <a:rPr lang="en-US" dirty="0" smtClean="0"/>
              <a:t>Improved </a:t>
            </a:r>
            <a:r>
              <a:rPr lang="en-US" dirty="0"/>
              <a:t>memory management in </a:t>
            </a:r>
            <a:r>
              <a:rPr lang="en-US" dirty="0" err="1"/>
              <a:t>basketizing</a:t>
            </a:r>
            <a:r>
              <a:rPr lang="en-US" dirty="0"/>
              <a:t> procedure</a:t>
            </a:r>
          </a:p>
          <a:p>
            <a:pPr marL="0" indent="0">
              <a:buNone/>
            </a:pPr>
            <a:r>
              <a:rPr lang="en-US" dirty="0"/>
              <a:t>(NUMA awareness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DC32D-42F1-134B-A1AD-9507E135B2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7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antV_ACAT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GeantV_ACAT16</Template>
  <TotalTime>9859</TotalTime>
  <Words>1625</Words>
  <Application>Microsoft Macintosh PowerPoint</Application>
  <PresentationFormat>Widescreen</PresentationFormat>
  <Paragraphs>320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Century Gothic</vt:lpstr>
      <vt:lpstr>Clear Sans</vt:lpstr>
      <vt:lpstr>Helvetica</vt:lpstr>
      <vt:lpstr>Intel Clear</vt:lpstr>
      <vt:lpstr>Wingdings 2</vt:lpstr>
      <vt:lpstr>GeantV_ACAT16</vt:lpstr>
      <vt:lpstr>Code modernization: The GeantV project</vt:lpstr>
      <vt:lpstr>Outline</vt:lpstr>
      <vt:lpstr>The problem</vt:lpstr>
      <vt:lpstr>GeantV – Adapting simulation to modern hardware</vt:lpstr>
      <vt:lpstr>GeantV approach</vt:lpstr>
      <vt:lpstr>Challenges</vt:lpstr>
      <vt:lpstr>Geometry navigation on KNL</vt:lpstr>
      <vt:lpstr>Performance</vt:lpstr>
      <vt:lpstr>KNL R&amp;D 2016</vt:lpstr>
      <vt:lpstr>Sub-node clustering</vt:lpstr>
      <vt:lpstr>Multi-propagators prototype</vt:lpstr>
      <vt:lpstr>Task based GeantV</vt:lpstr>
      <vt:lpstr>The full prototype</vt:lpstr>
      <vt:lpstr>Full prototype performance on KNL  </vt:lpstr>
      <vt:lpstr>NUMA awareness</vt:lpstr>
      <vt:lpstr>V3: A generic vector flow machine</vt:lpstr>
      <vt:lpstr>Processing flow per NUMA node</vt:lpstr>
      <vt:lpstr> GeantV plans for HPC environments</vt:lpstr>
      <vt:lpstr>PowerPoint Presentation</vt:lpstr>
      <vt:lpstr>PowerPoint Presentation</vt:lpstr>
      <vt:lpstr>Alpha release of GeantV (Q4, 2017)</vt:lpstr>
      <vt:lpstr>Beta release of GeantV (Q4, 2018)</vt:lpstr>
      <vt:lpstr>Conclusion and insights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for IXPUG EMEA Ostrava, 2016</dc:title>
  <dc:creator>Thomas Steinke</dc:creator>
  <cp:lastModifiedBy>Andrei Gheata</cp:lastModifiedBy>
  <cp:revision>66</cp:revision>
  <cp:lastPrinted>2017-02-27T15:56:04Z</cp:lastPrinted>
  <dcterms:created xsi:type="dcterms:W3CDTF">2016-02-09T03:09:34Z</dcterms:created>
  <dcterms:modified xsi:type="dcterms:W3CDTF">2017-03-20T16:05:03Z</dcterms:modified>
</cp:coreProperties>
</file>