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97" r:id="rId4"/>
    <p:sldId id="302" r:id="rId5"/>
    <p:sldId id="260" r:id="rId6"/>
    <p:sldId id="298" r:id="rId7"/>
    <p:sldId id="311" r:id="rId8"/>
    <p:sldId id="312" r:id="rId9"/>
    <p:sldId id="318" r:id="rId10"/>
    <p:sldId id="319" r:id="rId11"/>
    <p:sldId id="322" r:id="rId12"/>
    <p:sldId id="326" r:id="rId13"/>
    <p:sldId id="344" r:id="rId14"/>
    <p:sldId id="345" r:id="rId15"/>
    <p:sldId id="347" r:id="rId16"/>
    <p:sldId id="268" r:id="rId17"/>
    <p:sldId id="280" r:id="rId18"/>
    <p:sldId id="261" r:id="rId19"/>
    <p:sldId id="266" r:id="rId20"/>
    <p:sldId id="331" r:id="rId21"/>
    <p:sldId id="332" r:id="rId22"/>
    <p:sldId id="269" r:id="rId23"/>
    <p:sldId id="337" r:id="rId24"/>
    <p:sldId id="278" r:id="rId25"/>
    <p:sldId id="352" r:id="rId26"/>
    <p:sldId id="356" r:id="rId27"/>
    <p:sldId id="355" r:id="rId28"/>
    <p:sldId id="283" r:id="rId29"/>
    <p:sldId id="340" r:id="rId30"/>
    <p:sldId id="373" r:id="rId31"/>
    <p:sldId id="339" r:id="rId32"/>
    <p:sldId id="271" r:id="rId33"/>
    <p:sldId id="357" r:id="rId34"/>
    <p:sldId id="368" r:id="rId35"/>
    <p:sldId id="369" r:id="rId36"/>
    <p:sldId id="370" r:id="rId37"/>
    <p:sldId id="371" r:id="rId38"/>
    <p:sldId id="372" r:id="rId39"/>
    <p:sldId id="358" r:id="rId40"/>
    <p:sldId id="361" r:id="rId41"/>
    <p:sldId id="362" r:id="rId42"/>
    <p:sldId id="366" r:id="rId43"/>
    <p:sldId id="363" r:id="rId44"/>
    <p:sldId id="364" r:id="rId45"/>
    <p:sldId id="365" r:id="rId46"/>
    <p:sldId id="367" r:id="rId47"/>
  </p:sldIdLst>
  <p:sldSz cx="9144000" cy="6858000" type="screen4x3"/>
  <p:notesSz cx="6858000" cy="9144000"/>
  <p:custShowLst>
    <p:custShow name="Scheduler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C706"/>
    <a:srgbClr val="0096FF"/>
    <a:srgbClr val="B516B7"/>
    <a:srgbClr val="39FF16"/>
    <a:srgbClr val="3176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8"/>
    <p:restoredTop sz="94614"/>
  </p:normalViewPr>
  <p:slideViewPr>
    <p:cSldViewPr snapToGrid="0" snapToObjects="1">
      <p:cViewPr>
        <p:scale>
          <a:sx n="160" d="100"/>
          <a:sy n="160" d="100"/>
        </p:scale>
        <p:origin x="1856" y="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gheata:.Trash:VecPhy_XeonPh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gheata:Documents:IO_performanc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pPr lvl="0">
              <a:defRPr sz="1000" b="1" i="0" u="none" strike="noStrike">
                <a:solidFill>
                  <a:srgbClr val="000000"/>
                </a:solidFill>
                <a:effectLst/>
                <a:latin typeface="Clear Sans"/>
                <a:cs typeface="Clear Sans"/>
              </a:defRPr>
            </a:pPr>
            <a:r>
              <a:rPr lang="en-US" sz="1000" b="1" i="0" u="none" strike="noStrike">
                <a:solidFill>
                  <a:srgbClr val="000000"/>
                </a:solidFill>
                <a:effectLst/>
                <a:latin typeface="Clear Sans"/>
                <a:cs typeface="Clear Sans"/>
              </a:rPr>
              <a:t>Speed-up on Xeon</a:t>
            </a:r>
            <a:r>
              <a:rPr lang="en-US" sz="1000" b="1" i="0" u="none" strike="noStrike" baseline="0">
                <a:solidFill>
                  <a:srgbClr val="000000"/>
                </a:solidFill>
                <a:effectLst/>
                <a:latin typeface="Clear Sans"/>
                <a:cs typeface="Clear Sans"/>
              </a:rPr>
              <a:t> </a:t>
            </a:r>
            <a:r>
              <a:rPr lang="en-US" sz="1000" b="1" i="0" u="none" strike="noStrike">
                <a:solidFill>
                  <a:srgbClr val="000000"/>
                </a:solidFill>
                <a:effectLst/>
                <a:latin typeface="Clear Sans"/>
                <a:cs typeface="Clear Sans"/>
              </a:rPr>
              <a:t>Phi(R) </a:t>
            </a:r>
            <a:r>
              <a:rPr lang="en-US" sz="1000" b="1" i="0" u="none" strike="noStrike" baseline="0">
                <a:effectLst/>
              </a:rPr>
              <a:t>C0PRQ-7120</a:t>
            </a:r>
            <a:endParaRPr lang="en-US" sz="1000" b="1" i="0" u="none" strike="noStrike">
              <a:solidFill>
                <a:srgbClr val="000000"/>
              </a:solidFill>
              <a:effectLst/>
              <a:latin typeface="Clear Sans"/>
              <a:cs typeface="Clear Sans"/>
            </a:endParaRPr>
          </a:p>
          <a:p>
            <a:pPr lvl="0">
              <a:defRPr sz="1000" b="1" i="0" u="none" strike="noStrike">
                <a:solidFill>
                  <a:srgbClr val="000000"/>
                </a:solidFill>
                <a:effectLst/>
                <a:latin typeface="Clear Sans"/>
                <a:cs typeface="Clear Sans"/>
              </a:defRPr>
            </a:pPr>
            <a:r>
              <a:rPr lang="en-US" sz="1000" b="1" i="0" u="none" strike="noStrike">
                <a:solidFill>
                  <a:srgbClr val="000000"/>
                </a:solidFill>
                <a:effectLst/>
                <a:latin typeface="Clear Sans"/>
                <a:cs typeface="Clear Sans"/>
              </a:rPr>
              <a:t> for Compton KN model compared to Geant4</a:t>
            </a:r>
            <a:r>
              <a:rPr lang="en-US" sz="1000" b="1" i="0" u="none" strike="noStrike" baseline="0">
                <a:solidFill>
                  <a:srgbClr val="000000"/>
                </a:solidFill>
                <a:effectLst/>
                <a:latin typeface="Clear Sans"/>
                <a:cs typeface="Clear Sans"/>
              </a:rPr>
              <a:t> </a:t>
            </a:r>
            <a:endParaRPr lang="en-US" sz="1000" b="1" i="0" u="none" strike="noStrike">
              <a:solidFill>
                <a:srgbClr val="000000"/>
              </a:solidFill>
              <a:effectLst/>
              <a:latin typeface="Clear Sans"/>
              <a:cs typeface="Clear Sans"/>
            </a:endParaRPr>
          </a:p>
        </c:rich>
      </c:tx>
      <c:layout>
        <c:manualLayout>
          <c:xMode val="edge"/>
          <c:yMode val="edge"/>
          <c:x val="0.230056288141138"/>
          <c:y val="0.0394282044458461"/>
          <c:w val="0.100258"/>
          <c:h val="0.109467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13469274741266"/>
          <c:y val="0.0348547058547383"/>
          <c:w val="0.843055020020762"/>
          <c:h val="0.839467657268648"/>
        </c:manualLayout>
      </c:layout>
      <c:lineChart>
        <c:grouping val="standard"/>
        <c:varyColors val="0"/>
        <c:ser>
          <c:idx val="0"/>
          <c:order val="0"/>
          <c:tx>
            <c:v>T(Geant4)/T(Scalar)</c:v>
          </c:tx>
          <c:spPr>
            <a:ln w="50800" cap="flat">
              <a:solidFill>
                <a:srgbClr val="3B6C9D"/>
              </a:solidFill>
              <a:prstDash val="solid"/>
              <a:miter lim="400000"/>
            </a:ln>
            <a:effectLst/>
          </c:spPr>
          <c:marker>
            <c:symbol val="circle"/>
            <c:size val="10"/>
            <c:spPr>
              <a:solidFill>
                <a:srgbClr val="FFFFFF"/>
              </a:solidFill>
              <a:ln w="50800" cap="flat">
                <a:solidFill>
                  <a:srgbClr val="3B6C9D"/>
                </a:solidFill>
                <a:prstDash val="solid"/>
                <a:miter lim="400000"/>
              </a:ln>
              <a:effectLst/>
            </c:spPr>
          </c:marker>
          <c:cat>
            <c:numRef>
              <c:f>Monoenergetic!$A$14:$A$19</c:f>
              <c:numCache>
                <c:formatCode>General</c:formatCode>
                <c:ptCount val="6"/>
                <c:pt idx="0">
                  <c:v>10.0</c:v>
                </c:pt>
                <c:pt idx="1">
                  <c:v>100.0</c:v>
                </c:pt>
                <c:pt idx="2">
                  <c:v>500.0</c:v>
                </c:pt>
                <c:pt idx="3">
                  <c:v>1000.0</c:v>
                </c:pt>
                <c:pt idx="4">
                  <c:v>5000.0</c:v>
                </c:pt>
                <c:pt idx="5">
                  <c:v>10000.0</c:v>
                </c:pt>
              </c:numCache>
            </c:numRef>
          </c:cat>
          <c:val>
            <c:numRef>
              <c:f>Monoenergetic!$N$14:$N$19</c:f>
              <c:numCache>
                <c:formatCode>General</c:formatCode>
                <c:ptCount val="6"/>
                <c:pt idx="0">
                  <c:v>1.084337349397591</c:v>
                </c:pt>
                <c:pt idx="1">
                  <c:v>1.125</c:v>
                </c:pt>
                <c:pt idx="2">
                  <c:v>1.16883116883117</c:v>
                </c:pt>
                <c:pt idx="3">
                  <c:v>1.181818181818182</c:v>
                </c:pt>
                <c:pt idx="4">
                  <c:v>1.158890290037831</c:v>
                </c:pt>
                <c:pt idx="5">
                  <c:v>1.168567807351077</c:v>
                </c:pt>
              </c:numCache>
            </c:numRef>
          </c:val>
          <c:smooth val="0"/>
        </c:ser>
        <c:ser>
          <c:idx val="1"/>
          <c:order val="1"/>
          <c:tx>
            <c:v>T(Geant4)/T(Vector)</c:v>
          </c:tx>
          <c:spPr>
            <a:ln w="50800" cap="flat">
              <a:solidFill>
                <a:srgbClr val="6EA45A"/>
              </a:solidFill>
              <a:prstDash val="solid"/>
              <a:miter lim="400000"/>
            </a:ln>
            <a:effectLst/>
          </c:spPr>
          <c:marker>
            <c:symbol val="circle"/>
            <c:size val="10"/>
            <c:spPr>
              <a:solidFill>
                <a:srgbClr val="FFFFFF"/>
              </a:solidFill>
              <a:ln w="50800" cap="flat">
                <a:solidFill>
                  <a:srgbClr val="6EA45A"/>
                </a:solidFill>
                <a:prstDash val="solid"/>
                <a:miter lim="400000"/>
              </a:ln>
              <a:effectLst/>
            </c:spPr>
          </c:marker>
          <c:cat>
            <c:numRef>
              <c:f>Monoenergetic!$A$14:$A$19</c:f>
              <c:numCache>
                <c:formatCode>General</c:formatCode>
                <c:ptCount val="6"/>
                <c:pt idx="0">
                  <c:v>10.0</c:v>
                </c:pt>
                <c:pt idx="1">
                  <c:v>100.0</c:v>
                </c:pt>
                <c:pt idx="2">
                  <c:v>500.0</c:v>
                </c:pt>
                <c:pt idx="3">
                  <c:v>1000.0</c:v>
                </c:pt>
                <c:pt idx="4">
                  <c:v>5000.0</c:v>
                </c:pt>
                <c:pt idx="5">
                  <c:v>10000.0</c:v>
                </c:pt>
              </c:numCache>
            </c:numRef>
          </c:cat>
          <c:val>
            <c:numRef>
              <c:f>Monoenergetic!$O$14:$O$19</c:f>
              <c:numCache>
                <c:formatCode>General</c:formatCode>
                <c:ptCount val="6"/>
                <c:pt idx="0">
                  <c:v>5.76923076923077</c:v>
                </c:pt>
                <c:pt idx="1">
                  <c:v>6.0</c:v>
                </c:pt>
                <c:pt idx="2">
                  <c:v>6.923076923076922</c:v>
                </c:pt>
                <c:pt idx="3">
                  <c:v>6.066666666666666</c:v>
                </c:pt>
                <c:pt idx="4">
                  <c:v>6.5177304964539</c:v>
                </c:pt>
                <c:pt idx="5">
                  <c:v>6.609318996415768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7041216"/>
        <c:axId val="-2071633376"/>
      </c:lineChart>
      <c:catAx>
        <c:axId val="-20670412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>
                    <a:latin typeface="Clear Sans"/>
                    <a:cs typeface="Clear Sans"/>
                  </a:defRPr>
                </a:pPr>
                <a:r>
                  <a:rPr lang="en-US" sz="1000">
                    <a:latin typeface="Clear Sans"/>
                    <a:cs typeface="Clear Sans"/>
                  </a:rPr>
                  <a:t>Number</a:t>
                </a:r>
                <a:r>
                  <a:rPr lang="en-US" sz="1000" baseline="0">
                    <a:latin typeface="Clear Sans"/>
                    <a:cs typeface="Clear Sans"/>
                  </a:rPr>
                  <a:t> of tracks</a:t>
                </a:r>
                <a:endParaRPr lang="en-US" sz="1000">
                  <a:latin typeface="Clear Sans"/>
                  <a:cs typeface="Clear Sans"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1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071633376"/>
        <c:crosses val="autoZero"/>
        <c:auto val="1"/>
        <c:lblAlgn val="ctr"/>
        <c:lblOffset val="100"/>
        <c:noMultiLvlLbl val="1"/>
      </c:catAx>
      <c:valAx>
        <c:axId val="-2071633376"/>
        <c:scaling>
          <c:orientation val="minMax"/>
          <c:max val="8.75"/>
          <c:min val="0.0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00">
                    <a:latin typeface="Clear Sans"/>
                    <a:cs typeface="Clear Sans"/>
                  </a:defRPr>
                </a:pPr>
                <a:r>
                  <a:rPr lang="en-US" sz="1000">
                    <a:latin typeface="Clear Sans"/>
                    <a:cs typeface="Clear Sans"/>
                  </a:rPr>
                  <a:t>Speedup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1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067041216"/>
        <c:crosses val="autoZero"/>
        <c:crossBetween val="midCat"/>
        <c:majorUnit val="1.0"/>
        <c:minorUnit val="0.875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363359406566978"/>
          <c:y val="0.33835443711428"/>
          <c:w val="0.56402027906248"/>
          <c:h val="0.28911151308789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sz="1100" b="0" i="0" u="none" strike="noStrike">
              <a:solidFill>
                <a:srgbClr val="000000"/>
              </a:solidFill>
              <a:effectLst/>
              <a:latin typeface="Clear Sans"/>
              <a:cs typeface="Clear Sans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GeantV concurrent</a:t>
            </a:r>
            <a:r>
              <a:rPr lang="en-US" sz="1200" baseline="0"/>
              <a:t> I/O</a:t>
            </a:r>
          </a:p>
          <a:p>
            <a:pPr>
              <a:defRPr sz="1200"/>
            </a:pPr>
            <a:r>
              <a:rPr lang="en-US" sz="1200" baseline="0"/>
              <a:t>8 data producer threads + 1 I/O thread</a:t>
            </a:r>
            <a:endParaRPr lang="en-US" sz="1200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Data I/O (old)</c:v>
          </c:tx>
          <c:spPr>
            <a:ln w="25400"/>
          </c:spPr>
          <c:marker>
            <c:symbol val="triangle"/>
            <c:size val="4"/>
            <c:spPr>
              <a:ln>
                <a:solidFill>
                  <a:schemeClr val="tx1"/>
                </a:solidFill>
              </a:ln>
            </c:spPr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0.71</c:v>
                </c:pt>
                <c:pt idx="1">
                  <c:v>2.95</c:v>
                </c:pt>
                <c:pt idx="2">
                  <c:v>4.78</c:v>
                </c:pt>
                <c:pt idx="3">
                  <c:v>8.07</c:v>
                </c:pt>
                <c:pt idx="4">
                  <c:v>13.61</c:v>
                </c:pt>
                <c:pt idx="5">
                  <c:v>19.88</c:v>
                </c:pt>
                <c:pt idx="6">
                  <c:v>22.69</c:v>
                </c:pt>
                <c:pt idx="7">
                  <c:v>22.8</c:v>
                </c:pt>
                <c:pt idx="8">
                  <c:v>22.99</c:v>
                </c:pt>
              </c:numCache>
            </c:numRef>
          </c:xVal>
          <c:yVal>
            <c:numRef>
              <c:f>Sheet1!$C$2:$C$10</c:f>
              <c:numCache>
                <c:formatCode>General</c:formatCode>
                <c:ptCount val="9"/>
                <c:pt idx="0">
                  <c:v>0.066</c:v>
                </c:pt>
                <c:pt idx="1">
                  <c:v>0.074</c:v>
                </c:pt>
                <c:pt idx="2">
                  <c:v>0.07</c:v>
                </c:pt>
                <c:pt idx="3">
                  <c:v>0.057</c:v>
                </c:pt>
                <c:pt idx="4">
                  <c:v>0.114</c:v>
                </c:pt>
                <c:pt idx="5">
                  <c:v>0.379</c:v>
                </c:pt>
                <c:pt idx="6">
                  <c:v>1.51</c:v>
                </c:pt>
                <c:pt idx="7">
                  <c:v>2.5</c:v>
                </c:pt>
                <c:pt idx="8">
                  <c:v>3.41</c:v>
                </c:pt>
              </c:numCache>
            </c:numRef>
          </c:yVal>
          <c:smooth val="0"/>
        </c:ser>
        <c:ser>
          <c:idx val="2"/>
          <c:order val="1"/>
          <c:tx>
            <c:v>Buffer I/O (new)</c:v>
          </c:tx>
          <c:spPr>
            <a:ln w="25400">
              <a:solidFill>
                <a:srgbClr val="FF0000"/>
              </a:solidFill>
            </a:ln>
          </c:spPr>
          <c:marker>
            <c:symbol val="circle"/>
            <c:size val="4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Sheet1!$B$12:$B$19</c:f>
              <c:numCache>
                <c:formatCode>General</c:formatCode>
                <c:ptCount val="8"/>
                <c:pt idx="0">
                  <c:v>2.8541</c:v>
                </c:pt>
                <c:pt idx="1">
                  <c:v>5.75025</c:v>
                </c:pt>
                <c:pt idx="2">
                  <c:v>11.076</c:v>
                </c:pt>
                <c:pt idx="3">
                  <c:v>21.93</c:v>
                </c:pt>
                <c:pt idx="4">
                  <c:v>39.7316</c:v>
                </c:pt>
                <c:pt idx="5">
                  <c:v>45.324</c:v>
                </c:pt>
                <c:pt idx="6">
                  <c:v>73.8613</c:v>
                </c:pt>
                <c:pt idx="7">
                  <c:v>110.37</c:v>
                </c:pt>
              </c:numCache>
            </c:numRef>
          </c:xVal>
          <c:yVal>
            <c:numRef>
              <c:f>Sheet1!$C$12:$C$19</c:f>
              <c:numCache>
                <c:formatCode>General</c:formatCode>
                <c:ptCount val="8"/>
                <c:pt idx="0">
                  <c:v>0.0533214</c:v>
                </c:pt>
                <c:pt idx="1">
                  <c:v>0.0789982</c:v>
                </c:pt>
                <c:pt idx="2">
                  <c:v>0.169416</c:v>
                </c:pt>
                <c:pt idx="3">
                  <c:v>0.133509</c:v>
                </c:pt>
                <c:pt idx="4">
                  <c:v>0.336219</c:v>
                </c:pt>
                <c:pt idx="5">
                  <c:v>0.357521</c:v>
                </c:pt>
                <c:pt idx="6">
                  <c:v>0.660032</c:v>
                </c:pt>
                <c:pt idx="7">
                  <c:v>1.16785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9044864"/>
        <c:axId val="-2069192496"/>
      </c:scatterChart>
      <c:valAx>
        <c:axId val="-2069044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Throughput</a:t>
                </a:r>
                <a:r>
                  <a:rPr lang="en-US" baseline="0"/>
                  <a:t> [MB/s]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69192496"/>
        <c:crosses val="autoZero"/>
        <c:crossBetween val="midCat"/>
      </c:valAx>
      <c:valAx>
        <c:axId val="-20691924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relative time overhead wrt no I/O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6904486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84693813002708"/>
          <c:y val="0.424063366661291"/>
          <c:w val="0.356747575313767"/>
          <c:h val="0.0826457315834896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855CC-D74B-774F-A559-DACFE015AB3D}" type="datetimeFigureOut">
              <a:rPr lang="en-US" smtClean="0"/>
              <a:t>3/31/16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35654-E582-064D-8A2C-D57C35A60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210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C4D6A-D916-514E-BBB0-35C299AACCED}" type="datetimeFigureOut">
              <a:rPr lang="en-US" smtClean="0"/>
              <a:t>3/31/16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4C593-DA59-E64B-B3B9-4FBC198F5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86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46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1223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6106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A89E6-6DFD-4269-8A7C-3AB5AAC0A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DB9B7-248D-48A7-B44B-6A30F4477B1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9ED60-38BE-410B-BA3D-D0746D13870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15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68F87-0F97-274D-A7C3-47BB432964E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57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68F87-0F97-274D-A7C3-47BB432964E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0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68F87-0F97-274D-A7C3-47BB432964E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08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A89E6-6DFD-4269-8A7C-3AB5AAC0A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228C-2590-42C3-864F-2CF706FE01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599FCF-C558-4EED-B1AB-733BB0966C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9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A89E6-6DFD-4269-8A7C-3AB5AAC0A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E5352-E45B-4D42-8173-8B31796F906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EFB3-0E87-4D56-937D-EC9A3379E30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9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A89E6-6DFD-4269-8A7C-3AB5AAC0A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3507-1031-4429-B040-4EB819AE4F0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ADB8A-F1B2-4AE9-9CF0-2AE06ECDC9A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57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6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19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3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2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4"/>
            <a:ext cx="8001000" cy="1564184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E6E7-93C2-5F4A-B56F-81179204887E}" type="datetime1">
              <a:rPr lang="en-US" smtClean="0"/>
              <a:t>3/31/16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740" y="758008"/>
            <a:ext cx="670660" cy="660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211" y="758008"/>
            <a:ext cx="1522320" cy="383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66921" y="642762"/>
            <a:ext cx="850187" cy="850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831" y="642762"/>
            <a:ext cx="632636" cy="632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38970" y="647676"/>
            <a:ext cx="789319" cy="641980"/>
          </a:xfrm>
          <a:prstGeom prst="rect">
            <a:avLst/>
          </a:prstGeom>
        </p:spPr>
      </p:pic>
      <p:pic>
        <p:nvPicPr>
          <p:cNvPr id="12" name="Picture 11" descr="intel-parallel-computing-centers-allinea-softwar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848" y="642762"/>
            <a:ext cx="853755" cy="6426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50357" y="642762"/>
            <a:ext cx="1042796" cy="6468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728289" y="642762"/>
            <a:ext cx="632636" cy="632636"/>
          </a:xfrm>
          <a:prstGeom prst="rect">
            <a:avLst/>
          </a:prstGeom>
        </p:spPr>
      </p:pic>
      <p:pic>
        <p:nvPicPr>
          <p:cNvPr id="16" name="Picture 15" descr="g5ggc-1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5143"/>
            <a:ext cx="905689" cy="15635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rgbClr val="3176CB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lear Sans"/>
                <a:ea typeface="+mj-ea"/>
                <a:cs typeface="Clear San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E278821-CF76-4342-B4E4-EC6D56A46852}" type="datetime1">
              <a:rPr lang="en-US" smtClean="0"/>
              <a:t>3/31/16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478F-691B-5B49-88B0-F2285559FDC9}" type="datetime1">
              <a:rPr lang="en-US" smtClean="0"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FC5C108-6F6A-D64C-ACAA-98A77B06711B}" type="datetime1">
              <a:rPr lang="en-US" smtClean="0"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DB21F39-D460-AB4A-A412-CDBF56DF17B2}" type="datetime1">
              <a:rPr lang="en-US" smtClean="0"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fld id="{A5D8A5EA-E1E4-4C48-8036-CE0C6E15697F}" type="datetime1">
              <a:rPr lang="en-US" smtClean="0"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fld id="{6A4F5C6D-5590-B84C-8D5F-A7857ACAC27F}" type="datetime1">
              <a:rPr lang="en-US" smtClean="0"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38874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177392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9DA0-7657-2C4B-AC98-EDDA2F83E98C}" type="datetime1">
              <a:rPr lang="en-US" smtClean="0"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AF7A-A1DE-D84F-84D0-4E81FC3FFCAA}" type="datetime1">
              <a:rPr lang="en-US" smtClean="0"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rgbClr val="3176CB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lear Sans"/>
                <a:ea typeface="+mj-ea"/>
                <a:cs typeface="Clear San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FEC61-9D53-B548-994B-8363F1C58943}" type="datetime1">
              <a:rPr lang="en-US" smtClean="0"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356F8B6-17F6-374B-8BD2-3D5284D0CEEA}" type="datetime1">
              <a:rPr lang="en-US" smtClean="0"/>
              <a:t>3/31/16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E995C49-1C7F-FA4E-AF61-0F6510F8E3FF}" type="datetime1">
              <a:rPr lang="en-US" smtClean="0"/>
              <a:t>3/31/16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CDFD-68D9-A743-AC8E-C5D715393292}" type="datetime1">
              <a:rPr lang="en-US" smtClean="0"/>
              <a:t>3/31/16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BA02C-B1CB-1F46-8763-6AF2BD378993}" type="datetime1">
              <a:rPr lang="en-US" smtClean="0"/>
              <a:t>3/31/16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rgbClr val="3176CB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E42F4E3C-3A07-674E-B593-51E44AF39276}" type="datetime1">
              <a:rPr lang="en-US" smtClean="0"/>
              <a:t>3/31/16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799303"/>
            <a:ext cx="8913813" cy="914400"/>
          </a:xfrm>
          <a:prstGeom prst="rect">
            <a:avLst/>
          </a:prstGeom>
          <a:solidFill>
            <a:srgbClr val="3176CB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046112"/>
            <a:ext cx="7610476" cy="422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defRPr>
            </a:lvl1pPr>
          </a:lstStyle>
          <a:p>
            <a:fld id="{5F984913-A4AA-C842-80F0-DF3F82F241E3}" type="datetime1">
              <a:rPr lang="en-US" smtClean="0"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3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defRPr>
            </a:lvl1pPr>
          </a:lstStyle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8" r:id="rId16"/>
    <p:sldLayoutId id="2147483679" r:id="rId17"/>
  </p:sldLayoutIdLst>
  <p:hf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Clear Sans"/>
          <a:ea typeface="+mj-ea"/>
          <a:cs typeface="Clear San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compeng.uni-frankfurt.de/projects/vc" TargetMode="Externa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chart" Target="../charts/chart1.xml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2.xml"/><Relationship Id="rId3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3034555"/>
            <a:ext cx="8001000" cy="2446498"/>
          </a:xfrm>
        </p:spPr>
        <p:txBody>
          <a:bodyPr>
            <a:noAutofit/>
          </a:bodyPr>
          <a:lstStyle/>
          <a:p>
            <a:endParaRPr lang="en-US" sz="1200" dirty="0" smtClean="0"/>
          </a:p>
          <a:p>
            <a:r>
              <a:rPr lang="en-US" dirty="0" smtClean="0"/>
              <a:t>Philippe Canal (FNAL) for the </a:t>
            </a:r>
            <a:r>
              <a:rPr lang="en-US" dirty="0" err="1" smtClean="0"/>
              <a:t>GeantV</a:t>
            </a:r>
            <a:r>
              <a:rPr lang="en-US" dirty="0" smtClean="0"/>
              <a:t> development team</a:t>
            </a:r>
          </a:p>
          <a:p>
            <a:r>
              <a:rPr lang="en-US" sz="1200" dirty="0" err="1"/>
              <a:t>G.Amadio</a:t>
            </a:r>
            <a:r>
              <a:rPr lang="en-US" sz="1200" dirty="0"/>
              <a:t> (UNESP), </a:t>
            </a:r>
            <a:r>
              <a:rPr lang="en-US" sz="1200" dirty="0" err="1" smtClean="0"/>
              <a:t>Ananya</a:t>
            </a:r>
            <a:r>
              <a:rPr lang="en-US" sz="1200" dirty="0" smtClean="0"/>
              <a:t> </a:t>
            </a:r>
            <a:r>
              <a:rPr lang="en-US" sz="1200" dirty="0"/>
              <a:t>(CERN), </a:t>
            </a:r>
            <a:r>
              <a:rPr lang="en-US" sz="1200" dirty="0" err="1"/>
              <a:t>J.Apostolakis</a:t>
            </a:r>
            <a:r>
              <a:rPr lang="en-US" sz="1200" dirty="0"/>
              <a:t> (CERN) , </a:t>
            </a:r>
            <a:r>
              <a:rPr lang="en-US" sz="1200" dirty="0" err="1"/>
              <a:t>A.Arora</a:t>
            </a:r>
            <a:r>
              <a:rPr lang="en-US" sz="1200" dirty="0"/>
              <a:t> (CERN)</a:t>
            </a:r>
            <a:r>
              <a:rPr lang="en-US" sz="1200" dirty="0" smtClean="0"/>
              <a:t>, </a:t>
            </a:r>
            <a:r>
              <a:rPr lang="en-US" sz="1200" dirty="0" err="1" smtClean="0"/>
              <a:t>M.Bandieramonte</a:t>
            </a:r>
            <a:r>
              <a:rPr lang="en-US" sz="1200" dirty="0" smtClean="0"/>
              <a:t> </a:t>
            </a:r>
            <a:r>
              <a:rPr lang="en-US" sz="1200" dirty="0"/>
              <a:t>(CERN), </a:t>
            </a:r>
            <a:r>
              <a:rPr lang="en-US" sz="1200" dirty="0" err="1"/>
              <a:t>A.Bhattacharyya</a:t>
            </a:r>
            <a:r>
              <a:rPr lang="en-US" sz="1200" dirty="0"/>
              <a:t> (BARC), </a:t>
            </a:r>
            <a:r>
              <a:rPr lang="en-US" sz="1200" dirty="0" err="1"/>
              <a:t>C.Bianchini</a:t>
            </a:r>
            <a:r>
              <a:rPr lang="en-US" sz="1200" dirty="0"/>
              <a:t> (UNESP), </a:t>
            </a:r>
            <a:r>
              <a:rPr lang="en-US" sz="1200" dirty="0" err="1" smtClean="0"/>
              <a:t>R.Brun</a:t>
            </a:r>
            <a:r>
              <a:rPr lang="en-US" sz="1200" dirty="0"/>
              <a:t> </a:t>
            </a:r>
            <a:r>
              <a:rPr lang="en-US" sz="1200" dirty="0" smtClean="0"/>
              <a:t>(</a:t>
            </a:r>
            <a:r>
              <a:rPr lang="en-US" sz="1200" dirty="0"/>
              <a:t>CERN), </a:t>
            </a:r>
            <a:r>
              <a:rPr lang="en-US" sz="1200" dirty="0" err="1" smtClean="0"/>
              <a:t>Ph.Canal</a:t>
            </a:r>
            <a:r>
              <a:rPr lang="en-US" sz="1200" dirty="0" smtClean="0"/>
              <a:t> </a:t>
            </a:r>
            <a:r>
              <a:rPr lang="en-US" sz="1200" dirty="0"/>
              <a:t>(FNAL), </a:t>
            </a:r>
            <a:r>
              <a:rPr lang="en-US" sz="1200" dirty="0" err="1"/>
              <a:t>F.Carminati</a:t>
            </a:r>
            <a:r>
              <a:rPr lang="en-US" sz="1200" dirty="0"/>
              <a:t> (CERN), </a:t>
            </a:r>
            <a:r>
              <a:rPr lang="en-US" sz="1200" dirty="0" err="1" smtClean="0"/>
              <a:t>L.Duhem</a:t>
            </a:r>
            <a:r>
              <a:rPr lang="en-US" sz="1200" dirty="0" smtClean="0"/>
              <a:t> </a:t>
            </a:r>
            <a:r>
              <a:rPr lang="en-US" sz="1200" dirty="0"/>
              <a:t>(intel), </a:t>
            </a:r>
            <a:r>
              <a:rPr lang="en-US" sz="1200" dirty="0" err="1"/>
              <a:t>D.Elvira</a:t>
            </a:r>
            <a:r>
              <a:rPr lang="en-US" sz="1200" dirty="0"/>
              <a:t> (FNAL)</a:t>
            </a:r>
            <a:r>
              <a:rPr lang="en-US" sz="1200" dirty="0" smtClean="0"/>
              <a:t>, </a:t>
            </a:r>
            <a:r>
              <a:rPr lang="en-US" sz="1200" dirty="0" err="1" smtClean="0"/>
              <a:t>A.Gheata</a:t>
            </a:r>
            <a:r>
              <a:rPr lang="en-US" sz="1200" dirty="0" smtClean="0"/>
              <a:t> </a:t>
            </a:r>
            <a:r>
              <a:rPr lang="en-US" sz="1200" dirty="0"/>
              <a:t>(CERN), </a:t>
            </a:r>
            <a:r>
              <a:rPr lang="en-US" sz="1200" dirty="0" err="1"/>
              <a:t>M.Gheata</a:t>
            </a:r>
            <a:r>
              <a:rPr lang="en-US" sz="1200" dirty="0"/>
              <a:t> (CERN), </a:t>
            </a:r>
            <a:r>
              <a:rPr lang="en-US" sz="1200" dirty="0" err="1"/>
              <a:t>I.Goulas</a:t>
            </a:r>
            <a:r>
              <a:rPr lang="en-US" sz="1200" dirty="0"/>
              <a:t> (CERN), </a:t>
            </a:r>
            <a:r>
              <a:rPr lang="en-US" sz="1200" dirty="0" err="1"/>
              <a:t>R.Iope</a:t>
            </a:r>
            <a:r>
              <a:rPr lang="en-US" sz="1200" dirty="0"/>
              <a:t> (UNESP), </a:t>
            </a:r>
            <a:r>
              <a:rPr lang="en-US" sz="1200" dirty="0" err="1" smtClean="0"/>
              <a:t>S.Y.Jun</a:t>
            </a:r>
            <a:r>
              <a:rPr lang="en-US" sz="1200" dirty="0"/>
              <a:t> </a:t>
            </a:r>
            <a:r>
              <a:rPr lang="en-US" sz="1200" dirty="0" smtClean="0"/>
              <a:t>(</a:t>
            </a:r>
            <a:r>
              <a:rPr lang="en-US" sz="1200" dirty="0"/>
              <a:t>FNAL), </a:t>
            </a:r>
            <a:r>
              <a:rPr lang="en-US" sz="1200" dirty="0" err="1"/>
              <a:t>G.Lima</a:t>
            </a:r>
            <a:r>
              <a:rPr lang="en-US" sz="1200" dirty="0"/>
              <a:t> (FNAL), </a:t>
            </a:r>
            <a:r>
              <a:rPr lang="en-US" sz="1200" dirty="0" err="1"/>
              <a:t>A.Mohanty</a:t>
            </a:r>
            <a:r>
              <a:rPr lang="en-US" sz="1200" dirty="0"/>
              <a:t> (BARC), </a:t>
            </a:r>
            <a:r>
              <a:rPr lang="en-US" sz="1200" dirty="0" err="1"/>
              <a:t>T.Nikitina</a:t>
            </a:r>
            <a:r>
              <a:rPr lang="en-US" sz="1200" dirty="0"/>
              <a:t> (CERN), </a:t>
            </a:r>
            <a:r>
              <a:rPr lang="en-US" sz="1200" dirty="0" err="1"/>
              <a:t>M.Novak</a:t>
            </a:r>
            <a:r>
              <a:rPr lang="en-US" sz="1200" dirty="0"/>
              <a:t> (CERN)</a:t>
            </a:r>
            <a:r>
              <a:rPr lang="en-US" sz="1200" dirty="0" smtClean="0"/>
              <a:t>, </a:t>
            </a:r>
            <a:r>
              <a:rPr lang="en-US" sz="1200" dirty="0" err="1" smtClean="0"/>
              <a:t>W.Pokorski</a:t>
            </a:r>
            <a:r>
              <a:rPr lang="en-US" sz="1200" dirty="0" smtClean="0"/>
              <a:t> </a:t>
            </a:r>
            <a:r>
              <a:rPr lang="en-US" sz="1200" dirty="0"/>
              <a:t>(CERN), </a:t>
            </a:r>
            <a:r>
              <a:rPr lang="en-US" sz="1200" dirty="0" err="1"/>
              <a:t>A.Ribon</a:t>
            </a:r>
            <a:r>
              <a:rPr lang="en-US" sz="1200" dirty="0"/>
              <a:t> (CERN), </a:t>
            </a:r>
            <a:r>
              <a:rPr lang="en-US" sz="1200" dirty="0" err="1"/>
              <a:t>R.Sehgal</a:t>
            </a:r>
            <a:r>
              <a:rPr lang="en-US" sz="1200" dirty="0"/>
              <a:t> (BARC), </a:t>
            </a:r>
            <a:r>
              <a:rPr lang="en-US" sz="1200" dirty="0" err="1"/>
              <a:t>O.Shadura</a:t>
            </a:r>
            <a:r>
              <a:rPr lang="en-US" sz="1200" dirty="0"/>
              <a:t> (CERN)</a:t>
            </a:r>
            <a:r>
              <a:rPr lang="en-US" sz="1200" dirty="0" smtClean="0"/>
              <a:t>, </a:t>
            </a:r>
            <a:r>
              <a:rPr lang="en-US" sz="1200" dirty="0" err="1" smtClean="0"/>
              <a:t>S.Vallecorsa</a:t>
            </a:r>
            <a:r>
              <a:rPr lang="en-US" sz="1200" dirty="0" smtClean="0"/>
              <a:t> </a:t>
            </a:r>
            <a:r>
              <a:rPr lang="en-US" sz="1200" dirty="0"/>
              <a:t>(CERN), </a:t>
            </a:r>
            <a:r>
              <a:rPr lang="en-US" sz="1200" dirty="0" err="1"/>
              <a:t>S.Wenzel</a:t>
            </a:r>
            <a:r>
              <a:rPr lang="en-US" sz="1200" dirty="0"/>
              <a:t> (CERN), </a:t>
            </a:r>
            <a:r>
              <a:rPr lang="en-US" sz="1200" dirty="0" err="1" smtClean="0"/>
              <a:t>Y.Zhang</a:t>
            </a:r>
            <a:r>
              <a:rPr lang="en-US" sz="1200" dirty="0"/>
              <a:t> </a:t>
            </a:r>
            <a:r>
              <a:rPr lang="en-US" sz="1200" dirty="0" smtClean="0"/>
              <a:t>(</a:t>
            </a:r>
            <a:r>
              <a:rPr lang="en-US" sz="1200" dirty="0"/>
              <a:t>CERN</a:t>
            </a:r>
            <a:r>
              <a:rPr lang="en-US" sz="1200" dirty="0" smtClean="0"/>
              <a:t>)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Intel Clear" panose="020B0604020203020204" pitchFamily="34" charset="0"/>
              </a:rPr>
              <a:t>GeantV</a:t>
            </a:r>
            <a:r>
              <a:rPr lang="en-US" dirty="0" smtClean="0">
                <a:latin typeface="Intel Clear" panose="020B0604020203020204" pitchFamily="34" charset="0"/>
              </a:rPr>
              <a:t> – From CPU to accelerators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Geometry - VecGeom</a:t>
            </a:r>
            <a:endParaRPr lang="en-US" dirty="0"/>
          </a:p>
        </p:txBody>
      </p:sp>
      <p:sp>
        <p:nvSpPr>
          <p:cNvPr id="656" name="Shape 6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10</a:t>
            </a:fld>
            <a:endParaRPr lang="is-IS"/>
          </a:p>
        </p:txBody>
      </p:sp>
      <p:sp>
        <p:nvSpPr>
          <p:cNvPr id="21" name="Shape 654"/>
          <p:cNvSpPr txBox="1">
            <a:spLocks/>
          </p:cNvSpPr>
          <p:nvPr/>
        </p:nvSpPr>
        <p:spPr>
          <a:xfrm>
            <a:off x="166977" y="1872401"/>
            <a:ext cx="3501543" cy="469667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rPr>
              <a:t>Geometry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rPr>
              <a:t>takes 30-40% CPU time of typical Geant4 HEP Simulation</a:t>
            </a:r>
          </a:p>
          <a:p>
            <a:pPr>
              <a:buSzPct val="100000"/>
              <a:buFont typeface="Arial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lear Sans"/>
              <a:cs typeface="Clear Sans"/>
            </a:endParaRPr>
          </a:p>
          <a:p>
            <a:pP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rPr>
              <a:t>A library of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rPr>
              <a:t>vectorised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rPr>
              <a:t> geometry algorithms to take maximum advantage of SIMD architectures</a:t>
            </a:r>
          </a:p>
          <a:p>
            <a:pPr>
              <a:buSzPct val="100000"/>
              <a:buFont typeface="Arial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lear Sans"/>
              <a:cs typeface="Clear Sans"/>
            </a:endParaRPr>
          </a:p>
          <a:p>
            <a:pP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rPr>
              <a:t>Substantial performance gains also in scalar mode</a:t>
            </a:r>
          </a:p>
        </p:txBody>
      </p:sp>
      <p:pic>
        <p:nvPicPr>
          <p:cNvPr id="23" name="Picture 2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68521" y="1872401"/>
            <a:ext cx="5245292" cy="3852538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6291167" y="3442915"/>
            <a:ext cx="244805" cy="11211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06600" y="2919695"/>
            <a:ext cx="133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Better scalar</a:t>
            </a:r>
          </a:p>
          <a:p>
            <a:r>
              <a:rPr lang="en-US" sz="1400" dirty="0" smtClean="0"/>
              <a:t>code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93224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179" y="2046112"/>
            <a:ext cx="7937721" cy="4220218"/>
          </a:xfrm>
        </p:spPr>
        <p:txBody>
          <a:bodyPr>
            <a:normAutofit/>
          </a:bodyPr>
          <a:lstStyle/>
          <a:p>
            <a:r>
              <a:rPr lang="en-US" dirty="0" err="1" smtClean="0"/>
              <a:t>VecGeom</a:t>
            </a:r>
            <a:r>
              <a:rPr lang="en-US" dirty="0" smtClean="0"/>
              <a:t> code has been developed for </a:t>
            </a:r>
            <a:r>
              <a:rPr lang="en-US" dirty="0" err="1" smtClean="0"/>
              <a:t>GeantV</a:t>
            </a:r>
            <a:r>
              <a:rPr lang="en-US" dirty="0" smtClean="0"/>
              <a:t> </a:t>
            </a:r>
            <a:r>
              <a:rPr lang="en-US" dirty="0" err="1" smtClean="0"/>
              <a:t>vectorised</a:t>
            </a:r>
            <a:r>
              <a:rPr lang="en-US" dirty="0" smtClean="0"/>
              <a:t> transport </a:t>
            </a:r>
          </a:p>
          <a:p>
            <a:r>
              <a:rPr lang="en-US" dirty="0" err="1" smtClean="0"/>
              <a:t>USolids</a:t>
            </a:r>
            <a:r>
              <a:rPr lang="en-US" dirty="0" smtClean="0"/>
              <a:t> was developed to unify </a:t>
            </a:r>
            <a:r>
              <a:rPr lang="en-US" dirty="0" err="1" smtClean="0"/>
              <a:t>TGeo</a:t>
            </a:r>
            <a:r>
              <a:rPr lang="en-US" dirty="0" smtClean="0"/>
              <a:t> and Geant4 geometry packages</a:t>
            </a:r>
          </a:p>
          <a:p>
            <a:r>
              <a:rPr lang="en-US" dirty="0" smtClean="0"/>
              <a:t>Now </a:t>
            </a:r>
            <a:r>
              <a:rPr lang="en-US" dirty="0" err="1" smtClean="0"/>
              <a:t>VecGeom</a:t>
            </a:r>
            <a:r>
              <a:rPr lang="en-US" dirty="0" smtClean="0"/>
              <a:t> algorithms are retrofitted to </a:t>
            </a:r>
            <a:r>
              <a:rPr lang="en-US" dirty="0" err="1" smtClean="0"/>
              <a:t>USolids</a:t>
            </a:r>
            <a:r>
              <a:rPr lang="en-US" dirty="0" smtClean="0"/>
              <a:t> and are available both to Geant4 and to </a:t>
            </a:r>
            <a:r>
              <a:rPr lang="en-US" dirty="0" err="1" smtClean="0"/>
              <a:t>TGeo</a:t>
            </a:r>
            <a:endParaRPr lang="en-US" dirty="0" smtClean="0"/>
          </a:p>
          <a:p>
            <a:r>
              <a:rPr lang="en-US" dirty="0" err="1" smtClean="0"/>
              <a:t>VecGeom</a:t>
            </a:r>
            <a:r>
              <a:rPr lang="en-US" dirty="0" smtClean="0"/>
              <a:t> has the potential to introduce a few percent gain for Geant4 (to be verified)</a:t>
            </a:r>
          </a:p>
          <a:p>
            <a:pPr lvl="1"/>
            <a:r>
              <a:rPr lang="en-US" dirty="0" smtClean="0"/>
              <a:t>Algorithm improvement and (internal) </a:t>
            </a:r>
            <a:r>
              <a:rPr lang="en-US" dirty="0" err="1" smtClean="0"/>
              <a:t>vectorisation</a:t>
            </a:r>
            <a:r>
              <a:rPr lang="en-US" dirty="0" smtClean="0"/>
              <a:t> </a:t>
            </a:r>
            <a:r>
              <a:rPr lang="en-US" dirty="0"/>
              <a:t>of some </a:t>
            </a:r>
            <a:r>
              <a:rPr lang="en-US" dirty="0" smtClean="0"/>
              <a:t>shapes </a:t>
            </a:r>
          </a:p>
          <a:p>
            <a:r>
              <a:rPr lang="en-US" dirty="0" err="1"/>
              <a:t>VecGeom</a:t>
            </a:r>
            <a:r>
              <a:rPr lang="en-US" dirty="0"/>
              <a:t> is the consolidation both on the </a:t>
            </a:r>
            <a:r>
              <a:rPr lang="en-US" dirty="0" smtClean="0"/>
              <a:t>algorithm level </a:t>
            </a:r>
            <a:r>
              <a:rPr lang="en-US" dirty="0"/>
              <a:t>and on the developer level of G4-Geo, </a:t>
            </a:r>
            <a:r>
              <a:rPr lang="en-US" dirty="0" err="1"/>
              <a:t>TGeo</a:t>
            </a:r>
            <a:r>
              <a:rPr lang="en-US" dirty="0"/>
              <a:t>, </a:t>
            </a:r>
            <a:r>
              <a:rPr lang="en-US" dirty="0" err="1"/>
              <a:t>USolid</a:t>
            </a:r>
            <a:r>
              <a:rPr lang="en-US" dirty="0"/>
              <a:t> and </a:t>
            </a:r>
            <a:r>
              <a:rPr lang="en-US" dirty="0" err="1"/>
              <a:t>Vectorization</a:t>
            </a:r>
            <a:r>
              <a:rPr lang="en-US" dirty="0"/>
              <a:t> efforts.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ym typeface="Calibri"/>
              </a:rPr>
              <a:pPr/>
              <a:t>11</a:t>
            </a:fld>
            <a:endParaRPr lang="en-US" dirty="0"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4612" y="799303"/>
            <a:ext cx="4475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Apple Chancery"/>
                <a:cs typeface="Apple Chancery"/>
              </a:rPr>
              <a:t>One becomes two, two becomes three, and out of the third comes the one as the fourth. Maria </a:t>
            </a:r>
            <a:r>
              <a:rPr lang="en-US" sz="1800" i="1" dirty="0" err="1">
                <a:latin typeface="Apple Chancery"/>
                <a:cs typeface="Apple Chancery"/>
              </a:rPr>
              <a:t>Prophetissa</a:t>
            </a:r>
            <a:r>
              <a:rPr lang="en-US" sz="1800" i="1" dirty="0">
                <a:latin typeface="Apple Chancery"/>
                <a:cs typeface="Apple Chancery"/>
              </a:rPr>
              <a:t> (3rd century AD</a:t>
            </a:r>
            <a:r>
              <a:rPr lang="en-US" sz="1800" i="1" dirty="0" smtClean="0">
                <a:latin typeface="Apple Chancery"/>
                <a:cs typeface="Apple Chancery"/>
              </a:rPr>
              <a:t>)</a:t>
            </a:r>
            <a:endParaRPr lang="en-US" sz="1800" i="1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12790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Portability</a:t>
            </a:r>
            <a:endParaRPr lang="en-US" dirty="0"/>
          </a:p>
        </p:txBody>
      </p:sp>
      <p:sp>
        <p:nvSpPr>
          <p:cNvPr id="660" name="Shape 660"/>
          <p:cNvSpPr>
            <a:spLocks noGrp="1"/>
          </p:cNvSpPr>
          <p:nvPr>
            <p:ph idx="1"/>
          </p:nvPr>
        </p:nvSpPr>
        <p:spPr>
          <a:xfrm>
            <a:off x="119848" y="1988037"/>
            <a:ext cx="3561889" cy="442082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Long-term maintainability of the code</a:t>
            </a:r>
          </a:p>
          <a:p>
            <a:pPr lvl="1"/>
            <a:r>
              <a:rPr lang="en-GB" dirty="0" smtClean="0"/>
              <a:t>write one single version of each algorithm and to specialise it to the platform via template programming and low level optimised libraries (</a:t>
            </a:r>
            <a:r>
              <a:rPr lang="en-GB" dirty="0" err="1" smtClean="0"/>
              <a:t>Vc</a:t>
            </a:r>
            <a:r>
              <a:rPr lang="en-GB" dirty="0" smtClean="0"/>
              <a:t> in our case)</a:t>
            </a:r>
          </a:p>
          <a:p>
            <a:r>
              <a:rPr lang="en-GB" dirty="0" smtClean="0"/>
              <a:t>A Xeon Phi specific backend is being developed in collaboration with CERN’s </a:t>
            </a:r>
            <a:r>
              <a:rPr lang="en-GB" dirty="0" err="1" smtClean="0"/>
              <a:t>openlab</a:t>
            </a:r>
            <a:r>
              <a:rPr lang="en-GB" dirty="0" smtClean="0"/>
              <a:t> (UME::SIMD)</a:t>
            </a:r>
          </a:p>
          <a:p>
            <a:r>
              <a:rPr lang="en-GB" dirty="0" smtClean="0"/>
              <a:t>Results are quite encouraging: maybe portable HPC is NOT an oxymoron after all…</a:t>
            </a:r>
            <a:endParaRPr lang="en-GB" dirty="0"/>
          </a:p>
        </p:txBody>
      </p:sp>
      <p:sp>
        <p:nvSpPr>
          <p:cNvPr id="662" name="Shape 662"/>
          <p:cNvSpPr/>
          <p:nvPr/>
        </p:nvSpPr>
        <p:spPr>
          <a:xfrm>
            <a:off x="5119291" y="6616300"/>
            <a:ext cx="3515382" cy="241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>
              <a:lnSpc>
                <a:spcPct val="100000"/>
              </a:lnSpc>
              <a:spcBef>
                <a:spcPts val="3000"/>
              </a:spcBef>
              <a:defRPr sz="2300" u="sng">
                <a:solidFill>
                  <a:srgbClr val="FFD479"/>
                </a:solidFill>
                <a:hlinkClick r:id=""/>
              </a:defRPr>
            </a:lvl1pPr>
          </a:lstStyle>
          <a:p>
            <a:pPr>
              <a:defRPr u="none"/>
            </a:pPr>
            <a:r>
              <a:rPr sz="1100" u="sng" dirty="0">
                <a:hlinkClick r:id="rId3"/>
              </a:rPr>
              <a:t>http://code.compeng.uni-frankfurt.de/projects/vc</a:t>
            </a:r>
          </a:p>
        </p:txBody>
      </p:sp>
      <p:sp>
        <p:nvSpPr>
          <p:cNvPr id="22" name="Shape 661"/>
          <p:cNvSpPr/>
          <p:nvPr/>
        </p:nvSpPr>
        <p:spPr>
          <a:xfrm>
            <a:off x="4895462" y="3884101"/>
            <a:ext cx="2856259" cy="1186734"/>
          </a:xfrm>
          <a:prstGeom prst="rect">
            <a:avLst/>
          </a:prstGeom>
          <a:solidFill>
            <a:srgbClr val="FDFDA9"/>
          </a:solidFill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 fontScale="70000" lnSpcReduction="20000"/>
          </a:bodyPr>
          <a:lstStyle/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/>
              <a:t>template&lt;class Backend&gt;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/>
              <a:t>Backend::double_t 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/>
              <a:t>common_distance_function( Backend::double_t input )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/>
              <a:t>{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/>
              <a:t>    // Algorithm using Backend types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/>
              <a:t>}</a:t>
            </a:r>
          </a:p>
        </p:txBody>
      </p:sp>
      <p:sp>
        <p:nvSpPr>
          <p:cNvPr id="23" name="Shape 664"/>
          <p:cNvSpPr>
            <a:spLocks noChangeAspect="1"/>
          </p:cNvSpPr>
          <p:nvPr/>
        </p:nvSpPr>
        <p:spPr>
          <a:xfrm>
            <a:off x="6405726" y="5189368"/>
            <a:ext cx="2299528" cy="1368000"/>
          </a:xfrm>
          <a:prstGeom prst="rect">
            <a:avLst/>
          </a:prstGeom>
          <a:solidFill>
            <a:srgbClr val="FDFDA9"/>
          </a:solidFill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 fontScale="77500" lnSpcReduction="20000"/>
          </a:bodyPr>
          <a:lstStyle/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struct VectorBackend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{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   typedef Vc::double_v double_t;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   typedef Vc:</a:t>
            </a:r>
            <a:r>
              <a:rPr dirty="0" smtClean="0"/>
              <a:t>:</a:t>
            </a:r>
            <a:r>
              <a:rPr lang="en-US" dirty="0" smtClean="0"/>
              <a:t>bool_v</a:t>
            </a:r>
            <a:r>
              <a:rPr dirty="0" smtClean="0"/>
              <a:t> </a:t>
            </a:r>
            <a:r>
              <a:rPr dirty="0"/>
              <a:t>bool_t;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   static const </a:t>
            </a:r>
            <a:r>
              <a:rPr dirty="0" smtClean="0"/>
              <a:t>bool</a:t>
            </a:r>
            <a:r>
              <a:rPr lang="en-US" dirty="0" smtClean="0"/>
              <a:t> </a:t>
            </a:r>
            <a:r>
              <a:rPr dirty="0" smtClean="0"/>
              <a:t>IsScalar</a:t>
            </a:r>
            <a:r>
              <a:rPr dirty="0"/>
              <a:t>=false;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   static const bool IsSIMD=true;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};</a:t>
            </a:r>
          </a:p>
        </p:txBody>
      </p:sp>
      <p:sp>
        <p:nvSpPr>
          <p:cNvPr id="24" name="Shape 665"/>
          <p:cNvSpPr/>
          <p:nvPr/>
        </p:nvSpPr>
        <p:spPr>
          <a:xfrm>
            <a:off x="4526722" y="1920015"/>
            <a:ext cx="935238" cy="287575"/>
          </a:xfrm>
          <a:prstGeom prst="rect">
            <a:avLst/>
          </a:prstGeom>
          <a:solidFill>
            <a:srgbClr val="E3240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defTabSz="800100">
              <a:lnSpc>
                <a:spcPct val="100000"/>
              </a:lnSpc>
              <a:defRPr sz="2000">
                <a:solidFill>
                  <a:srgbClr val="F3F1D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400" dirty="0"/>
              <a:t>1 particle API</a:t>
            </a:r>
          </a:p>
        </p:txBody>
      </p:sp>
      <p:sp>
        <p:nvSpPr>
          <p:cNvPr id="25" name="Shape 666"/>
          <p:cNvSpPr/>
          <p:nvPr/>
        </p:nvSpPr>
        <p:spPr>
          <a:xfrm>
            <a:off x="7115252" y="1920015"/>
            <a:ext cx="925585" cy="457629"/>
          </a:xfrm>
          <a:prstGeom prst="rect">
            <a:avLst/>
          </a:prstGeom>
          <a:solidFill>
            <a:srgbClr val="E3240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 fontScale="62500" lnSpcReduction="20000"/>
          </a:bodyPr>
          <a:lstStyle/>
          <a:p>
            <a:pPr defTabSz="562550">
              <a:lnSpc>
                <a:spcPct val="90000"/>
              </a:lnSpc>
              <a:defRPr sz="2000">
                <a:solidFill>
                  <a:srgbClr val="F3F1D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Many particle </a:t>
            </a:r>
            <a:r>
              <a:rPr dirty="0" smtClean="0"/>
              <a:t>API</a:t>
            </a:r>
            <a:r>
              <a:rPr lang="en-US" dirty="0" smtClean="0"/>
              <a:t> </a:t>
            </a:r>
            <a:r>
              <a:rPr dirty="0" smtClean="0"/>
              <a:t>(</a:t>
            </a:r>
            <a:r>
              <a:rPr dirty="0"/>
              <a:t>SIMD)</a:t>
            </a:r>
          </a:p>
        </p:txBody>
      </p:sp>
      <p:sp>
        <p:nvSpPr>
          <p:cNvPr id="26" name="Shape 667"/>
          <p:cNvSpPr/>
          <p:nvPr/>
        </p:nvSpPr>
        <p:spPr>
          <a:xfrm>
            <a:off x="5583729" y="2580219"/>
            <a:ext cx="1582991" cy="438467"/>
          </a:xfrm>
          <a:prstGeom prst="rect">
            <a:avLst/>
          </a:prstGeom>
          <a:solidFill>
            <a:srgbClr val="4F7A28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 fontScale="70000" lnSpcReduction="20000"/>
          </a:bodyPr>
          <a:lstStyle/>
          <a:p>
            <a:pPr defTabSz="562550">
              <a:lnSpc>
                <a:spcPct val="80000"/>
              </a:lnSpc>
              <a:defRPr sz="2100">
                <a:solidFill>
                  <a:srgbClr val="F3F1D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sz="2000" dirty="0"/>
              <a:t>C</a:t>
            </a:r>
            <a:r>
              <a:rPr sz="2000" dirty="0">
                <a:latin typeface="Gill Sans SemiBold"/>
                <a:ea typeface="Gill Sans SemiBold"/>
                <a:cs typeface="Gill Sans SemiBold"/>
                <a:sym typeface="Gill Sans SemiBold"/>
              </a:rPr>
              <a:t>ommon</a:t>
            </a:r>
            <a:r>
              <a:rPr sz="2000" dirty="0"/>
              <a:t> C++ template functions</a:t>
            </a:r>
          </a:p>
        </p:txBody>
      </p:sp>
      <p:pic>
        <p:nvPicPr>
          <p:cNvPr id="27" name="Picture 2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15455" flipH="1">
            <a:off x="7224416" y="3282987"/>
            <a:ext cx="304643" cy="663352"/>
          </a:xfrm>
          <a:prstGeom prst="rect">
            <a:avLst/>
          </a:prstGeom>
        </p:spPr>
      </p:pic>
      <p:pic>
        <p:nvPicPr>
          <p:cNvPr id="28" name="Picture 2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684545">
            <a:off x="5352256" y="3282985"/>
            <a:ext cx="304643" cy="663352"/>
          </a:xfrm>
          <a:prstGeom prst="rect">
            <a:avLst/>
          </a:prstGeom>
        </p:spPr>
      </p:pic>
      <p:sp>
        <p:nvSpPr>
          <p:cNvPr id="29" name="Shape 672"/>
          <p:cNvSpPr/>
          <p:nvPr/>
        </p:nvSpPr>
        <p:spPr>
          <a:xfrm>
            <a:off x="6482817" y="3124332"/>
            <a:ext cx="2151856" cy="241409"/>
          </a:xfrm>
          <a:prstGeom prst="rect">
            <a:avLst/>
          </a:prstGeom>
          <a:solidFill>
            <a:srgbClr val="FDFDA9"/>
          </a:solidFill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100"/>
              <a:t>Vc::double_v distance( Vc::double_v );</a:t>
            </a:r>
          </a:p>
        </p:txBody>
      </p:sp>
      <p:sp>
        <p:nvSpPr>
          <p:cNvPr id="30" name="Shape 673"/>
          <p:cNvSpPr/>
          <p:nvPr/>
        </p:nvSpPr>
        <p:spPr>
          <a:xfrm>
            <a:off x="4420632" y="3123703"/>
            <a:ext cx="1447057" cy="241409"/>
          </a:xfrm>
          <a:prstGeom prst="rect">
            <a:avLst/>
          </a:prstGeom>
          <a:solidFill>
            <a:srgbClr val="FDFDA9"/>
          </a:solidFill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100" dirty="0"/>
              <a:t>double distance( double );</a:t>
            </a:r>
          </a:p>
        </p:txBody>
      </p:sp>
      <p:cxnSp>
        <p:nvCxnSpPr>
          <p:cNvPr id="31" name="Connector 674"/>
          <p:cNvCxnSpPr>
            <a:stCxn id="24" idx="3"/>
            <a:endCxn id="26" idx="0"/>
          </p:cNvCxnSpPr>
          <p:nvPr/>
        </p:nvCxnSpPr>
        <p:spPr>
          <a:xfrm>
            <a:off x="5461960" y="2063803"/>
            <a:ext cx="913265" cy="516416"/>
          </a:xfrm>
          <a:prstGeom prst="straightConnector1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</p:cxnSp>
      <p:cxnSp>
        <p:nvCxnSpPr>
          <p:cNvPr id="32" name="Connector 675"/>
          <p:cNvCxnSpPr>
            <a:stCxn id="26" idx="0"/>
            <a:endCxn id="25" idx="1"/>
          </p:cNvCxnSpPr>
          <p:nvPr/>
        </p:nvCxnSpPr>
        <p:spPr>
          <a:xfrm flipV="1">
            <a:off x="6408862" y="2148830"/>
            <a:ext cx="672752" cy="431389"/>
          </a:xfrm>
          <a:prstGeom prst="straightConnector1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headEnd type="triangle"/>
          </a:ln>
        </p:spPr>
      </p:cxnSp>
      <p:sp>
        <p:nvSpPr>
          <p:cNvPr id="33" name="Shape 676"/>
          <p:cNvSpPr/>
          <p:nvPr/>
        </p:nvSpPr>
        <p:spPr>
          <a:xfrm>
            <a:off x="4420632" y="880939"/>
            <a:ext cx="4284622" cy="77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 fontScale="70000" lnSpcReduction="20000"/>
          </a:bodyPr>
          <a:lstStyle>
            <a:lvl1pPr algn="l">
              <a:lnSpc>
                <a:spcPct val="100000"/>
              </a:lnSpc>
              <a:spcBef>
                <a:spcPts val="3000"/>
              </a:spcBef>
              <a:defRPr sz="1900"/>
            </a:lvl1pPr>
          </a:lstStyle>
          <a:p>
            <a:pPr>
              <a:spcBef>
                <a:spcPts val="0"/>
              </a:spcBef>
            </a:pPr>
            <a:r>
              <a:rPr smtClean="0"/>
              <a:t>“</a:t>
            </a:r>
            <a:r>
              <a:rPr dirty="0"/>
              <a:t>Backend” is a (trait) struct  encapsulating standard types/properties for “scalar, vector, CUDA” programming; makes information injection into template function easy</a:t>
            </a:r>
          </a:p>
        </p:txBody>
      </p:sp>
      <p:sp>
        <p:nvSpPr>
          <p:cNvPr id="34" name="Shape 663"/>
          <p:cNvSpPr/>
          <p:nvPr/>
        </p:nvSpPr>
        <p:spPr>
          <a:xfrm>
            <a:off x="3991437" y="5206300"/>
            <a:ext cx="2296426" cy="1346199"/>
          </a:xfrm>
          <a:prstGeom prst="rect">
            <a:avLst/>
          </a:prstGeom>
          <a:solidFill>
            <a:srgbClr val="FDFDA9"/>
          </a:solidFill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normAutofit fontScale="77500" lnSpcReduction="20000"/>
          </a:bodyPr>
          <a:lstStyle/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struct ScalarBackend</a:t>
            </a:r>
            <a:endParaRPr b="1" dirty="0"/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{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   typedef double double_t;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   typedef bool   bool_t;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   static const bool IsScalar=true;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   static const bool IsSIMD=false;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};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823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187105"/>
            <a:ext cx="8906229" cy="646331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Avoiding code duplication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92608" y="1051560"/>
            <a:ext cx="3730752" cy="5225472"/>
          </a:xfrm>
        </p:spPr>
        <p:txBody>
          <a:bodyPr>
            <a:normAutofit fontScale="92500" lnSpcReduction="10000"/>
          </a:bodyPr>
          <a:lstStyle/>
          <a:p>
            <a:pPr lvl="0">
              <a:buSzPct val="45000"/>
              <a:buFont typeface="StarSymbol"/>
              <a:buChar char="●"/>
            </a:pPr>
            <a:r>
              <a:rPr lang="en-US" sz="1996" dirty="0"/>
              <a:t>Support of multiple platforms usually means multiple versions of source code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996" dirty="0"/>
              <a:t>What are the differences between the two versions of code shown on the right?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996" dirty="0" smtClean="0"/>
              <a:t>Primarily</a:t>
            </a:r>
            <a:r>
              <a:rPr lang="en-US" sz="1996" dirty="0"/>
              <a:t>: types and their operators, function attributes (__device__), also some </a:t>
            </a:r>
            <a:r>
              <a:rPr lang="en-US" sz="1996" dirty="0" smtClean="0"/>
              <a:t>higher </a:t>
            </a:r>
            <a:r>
              <a:rPr lang="en-US" sz="1996" dirty="0"/>
              <a:t>level functions, e.g. conditional assignment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996" dirty="0"/>
              <a:t>Avoid code duplication by abstracting away differences into common types or overloaded functions defined</a:t>
            </a:r>
            <a:br>
              <a:rPr lang="en-US" sz="1996" dirty="0"/>
            </a:br>
            <a:r>
              <a:rPr lang="en-US" sz="1996" dirty="0"/>
              <a:t>in trait structures.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25322" y="3675815"/>
            <a:ext cx="5018112" cy="250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31199" y="940562"/>
            <a:ext cx="4877629" cy="25075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reeform 5"/>
          <p:cNvSpPr/>
          <p:nvPr/>
        </p:nvSpPr>
        <p:spPr>
          <a:xfrm>
            <a:off x="4119933" y="3667145"/>
            <a:ext cx="4888895" cy="26542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2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125322" y="912745"/>
            <a:ext cx="4883506" cy="26542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9900">
              <a:alpha val="2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45995" y="912745"/>
            <a:ext cx="560235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solidFill>
                  <a:srgbClr val="FF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cuda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45995" y="3672754"/>
            <a:ext cx="409105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solidFill>
                  <a:srgbClr val="FF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Vc</a:t>
            </a:r>
          </a:p>
        </p:txBody>
      </p:sp>
      <p:sp>
        <p:nvSpPr>
          <p:cNvPr id="10" name="Freeform 9"/>
          <p:cNvSpPr/>
          <p:nvPr/>
        </p:nvSpPr>
        <p:spPr>
          <a:xfrm>
            <a:off x="4119933" y="1111535"/>
            <a:ext cx="903241" cy="3435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0">
            <a:solidFill>
              <a:srgbClr val="FF420E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13</a:t>
            </a:fld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131199" y="3739432"/>
            <a:ext cx="903241" cy="3435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0">
            <a:solidFill>
              <a:srgbClr val="FF420E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7607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15761" y="1158053"/>
            <a:ext cx="4032581" cy="24537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/>
          <p:cNvSpPr/>
          <p:nvPr/>
        </p:nvSpPr>
        <p:spPr>
          <a:xfrm>
            <a:off x="4115761" y="1122786"/>
            <a:ext cx="4341498" cy="248897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2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1" y="187105"/>
            <a:ext cx="8905460" cy="646331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Using traits to avoid code duplication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291937" y="1049896"/>
            <a:ext cx="3732480" cy="5225472"/>
          </a:xfrm>
        </p:spPr>
        <p:txBody>
          <a:bodyPr>
            <a:normAutofit/>
          </a:bodyPr>
          <a:lstStyle/>
          <a:p>
            <a:pPr lvl="0">
              <a:buSzPct val="45000"/>
              <a:buFont typeface="StarSymbol"/>
              <a:buChar char="●"/>
            </a:pPr>
            <a:r>
              <a:rPr lang="en-US" sz="1800" dirty="0"/>
              <a:t>Intensive kernels are developed in a generic way, using only trait-defined types and functions.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800" dirty="0"/>
              <a:t>Architecture-specific traits are created as needed, to associate generic types and functions with their arch-specific types.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800" dirty="0"/>
              <a:t>Appropriate </a:t>
            </a:r>
            <a:r>
              <a:rPr lang="en-US" sz="1800" dirty="0" err="1"/>
              <a:t>backends</a:t>
            </a:r>
            <a:r>
              <a:rPr lang="en-US" sz="1800" dirty="0"/>
              <a:t> are requested by #</a:t>
            </a:r>
            <a:r>
              <a:rPr lang="en-US" sz="1800" dirty="0" smtClean="0"/>
              <a:t>define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56254" y="4065991"/>
            <a:ext cx="4343457" cy="21888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4106291" y="4065991"/>
            <a:ext cx="4393420" cy="21999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9900">
              <a:alpha val="2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1805" y="3760339"/>
            <a:ext cx="2066417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solidFill>
                  <a:srgbClr val="FF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backend/vc/Backend.h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96822" y="821378"/>
            <a:ext cx="2264100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dirty="0">
                <a:solidFill>
                  <a:srgbClr val="FF33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backend/</a:t>
            </a:r>
            <a:r>
              <a:rPr lang="en-US" sz="1633" dirty="0" err="1">
                <a:solidFill>
                  <a:srgbClr val="FF33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cuda</a:t>
            </a:r>
            <a:r>
              <a:rPr lang="en-US" sz="1633" dirty="0">
                <a:solidFill>
                  <a:srgbClr val="FF33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/</a:t>
            </a:r>
            <a:r>
              <a:rPr lang="en-US" sz="1633" dirty="0" err="1">
                <a:solidFill>
                  <a:srgbClr val="FF33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Backend.h</a:t>
            </a:r>
            <a:endParaRPr lang="en-US" sz="1633" dirty="0">
              <a:solidFill>
                <a:srgbClr val="FF33FF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187105"/>
            <a:ext cx="8913411" cy="646331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A generic kernel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94525" y="995688"/>
            <a:ext cx="7099875" cy="50429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traight Connector 3"/>
          <p:cNvSpPr/>
          <p:nvPr/>
        </p:nvSpPr>
        <p:spPr>
          <a:xfrm flipH="1">
            <a:off x="3068928" y="1078632"/>
            <a:ext cx="1078272" cy="165888"/>
          </a:xfrm>
          <a:prstGeom prst="line">
            <a:avLst/>
          </a:prstGeom>
          <a:noFill/>
          <a:ln w="0">
            <a:solidFill>
              <a:srgbClr val="FF3333"/>
            </a:solidFill>
            <a:prstDash val="solid"/>
            <a:tailEnd type="arrow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0145" y="912745"/>
            <a:ext cx="2409909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The Backend, as discussed</a:t>
            </a:r>
          </a:p>
        </p:txBody>
      </p:sp>
      <p:sp>
        <p:nvSpPr>
          <p:cNvPr id="6" name="Straight Connector 5"/>
          <p:cNvSpPr/>
          <p:nvPr/>
        </p:nvSpPr>
        <p:spPr>
          <a:xfrm flipH="1">
            <a:off x="3400704" y="1327464"/>
            <a:ext cx="1410048" cy="1161216"/>
          </a:xfrm>
          <a:prstGeom prst="line">
            <a:avLst/>
          </a:prstGeom>
          <a:noFill/>
          <a:ln w="0">
            <a:solidFill>
              <a:srgbClr val="FF3333"/>
            </a:solidFill>
            <a:prstDash val="solid"/>
            <a:tailEnd type="arrow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092640" y="2986344"/>
            <a:ext cx="1312735" cy="7464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0">
            <a:solidFill>
              <a:srgbClr val="FF420E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372" y="5806440"/>
            <a:ext cx="4381409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MaskedAssign( ) is an optimized if( ) replacement</a:t>
            </a:r>
          </a:p>
        </p:txBody>
      </p:sp>
      <p:sp>
        <p:nvSpPr>
          <p:cNvPr id="9" name="Straight Connector 8"/>
          <p:cNvSpPr/>
          <p:nvPr/>
        </p:nvSpPr>
        <p:spPr>
          <a:xfrm flipH="1" flipV="1">
            <a:off x="2488320" y="5308777"/>
            <a:ext cx="1474052" cy="497663"/>
          </a:xfrm>
          <a:prstGeom prst="line">
            <a:avLst/>
          </a:prstGeom>
          <a:noFill/>
          <a:ln w="0">
            <a:solidFill>
              <a:srgbClr val="FF3333"/>
            </a:solidFill>
            <a:prstDash val="solid"/>
            <a:tailEnd type="arrow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1366" y="3459844"/>
            <a:ext cx="2142528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Arithmetics just works!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7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Geometry performance (Phi </a:t>
            </a:r>
            <a:r>
              <a:rPr lang="en-US" dirty="0" err="1" smtClean="0"/>
              <a:t>vs</a:t>
            </a:r>
            <a:r>
              <a:rPr lang="en-US" dirty="0" smtClean="0"/>
              <a:t> Xeon)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9515" y="1866121"/>
            <a:ext cx="3566160" cy="3681412"/>
          </a:xfrm>
        </p:spPr>
        <p:txBody>
          <a:bodyPr/>
          <a:lstStyle/>
          <a:p>
            <a:pPr>
              <a:buSzPct val="100000"/>
            </a:pPr>
            <a:r>
              <a:rPr lang="en-US" dirty="0" smtClean="0"/>
              <a:t>Geometry </a:t>
            </a:r>
            <a:r>
              <a:rPr lang="en-US" dirty="0"/>
              <a:t>is 30-40% </a:t>
            </a:r>
            <a:r>
              <a:rPr lang="en-US" dirty="0" smtClean="0"/>
              <a:t>of the total CPU </a:t>
            </a:r>
            <a:r>
              <a:rPr lang="en-US" dirty="0"/>
              <a:t>time </a:t>
            </a:r>
            <a:r>
              <a:rPr lang="en-US" dirty="0" smtClean="0"/>
              <a:t>in Geant4</a:t>
            </a:r>
          </a:p>
          <a:p>
            <a:pPr>
              <a:buSzPct val="100000"/>
            </a:pPr>
            <a:r>
              <a:rPr lang="en-US" dirty="0" smtClean="0"/>
              <a:t>A </a:t>
            </a:r>
            <a:r>
              <a:rPr lang="en-US" dirty="0"/>
              <a:t>library of </a:t>
            </a:r>
            <a:r>
              <a:rPr lang="en-US" dirty="0" err="1" smtClean="0"/>
              <a:t>vectorized</a:t>
            </a:r>
            <a:r>
              <a:rPr lang="en-US" dirty="0" smtClean="0"/>
              <a:t> </a:t>
            </a:r>
            <a:r>
              <a:rPr lang="en-US" dirty="0"/>
              <a:t>geometry algorithms to take maximum advantage of SIMD </a:t>
            </a:r>
            <a:r>
              <a:rPr lang="en-US" dirty="0" smtClean="0"/>
              <a:t>architectures</a:t>
            </a:r>
          </a:p>
          <a:p>
            <a:pPr>
              <a:buSzPct val="100000"/>
            </a:pPr>
            <a:r>
              <a:rPr lang="en-US" dirty="0" smtClean="0"/>
              <a:t>Substantial </a:t>
            </a:r>
            <a:r>
              <a:rPr lang="en-US" dirty="0"/>
              <a:t>performance gains also in scalar </a:t>
            </a:r>
            <a:r>
              <a:rPr lang="en-US" dirty="0" smtClean="0"/>
              <a:t>mode</a:t>
            </a:r>
          </a:p>
          <a:p>
            <a:pPr>
              <a:buSzPct val="100000"/>
            </a:pPr>
            <a:r>
              <a:rPr lang="en-US" dirty="0" smtClean="0"/>
              <a:t>Testing the same also on GPU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 descr="Screen Shot 2015-10-23 at 15.30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06" y="3116811"/>
            <a:ext cx="1358501" cy="372304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436631"/>
              </p:ext>
            </p:extLst>
          </p:nvPr>
        </p:nvGraphicFramePr>
        <p:xfrm>
          <a:off x="4757293" y="1786831"/>
          <a:ext cx="4156520" cy="120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670"/>
                <a:gridCol w="755305"/>
                <a:gridCol w="796355"/>
                <a:gridCol w="544190"/>
              </a:tblGrid>
              <a:tr h="289081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16 </a:t>
                      </a:r>
                    </a:p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particles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1024 </a:t>
                      </a:r>
                    </a:p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particles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SIMD </a:t>
                      </a:r>
                    </a:p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max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</a:tr>
              <a:tr h="210133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Intel Ivy-Bridge (AVX)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~2.8x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~4x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4x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</a:tr>
              <a:tr h="210133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Intel </a:t>
                      </a:r>
                      <a:r>
                        <a:rPr lang="en-US" sz="1100" b="0" dirty="0" err="1" smtClean="0">
                          <a:latin typeface="Clear Sans"/>
                          <a:cs typeface="Clear Sans"/>
                        </a:rPr>
                        <a:t>Haswell</a:t>
                      </a:r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 (AVX2)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~3x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~5x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4x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</a:tr>
              <a:tr h="210133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Intel Xeon Phi (AVX-512)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~4.1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~4.8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8x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125" y="3257707"/>
            <a:ext cx="3952166" cy="27918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63507" y="2924114"/>
            <a:ext cx="35586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Overall performance for a </a:t>
            </a:r>
            <a:r>
              <a:rPr lang="en-US" sz="1100" dirty="0" smtClean="0"/>
              <a:t>simplified </a:t>
            </a:r>
            <a:r>
              <a:rPr lang="en-US" sz="1100" dirty="0"/>
              <a:t>detector vs. </a:t>
            </a:r>
            <a:r>
              <a:rPr lang="en-US" sz="1100" dirty="0" smtClean="0"/>
              <a:t>scalar </a:t>
            </a:r>
            <a:r>
              <a:rPr lang="en-US" sz="1100" dirty="0"/>
              <a:t>ROOT/</a:t>
            </a:r>
            <a:r>
              <a:rPr lang="en-US" sz="1100" dirty="0" smtClean="0"/>
              <a:t>5.34.17</a:t>
            </a:r>
            <a:endParaRPr lang="en-US" sz="1100" dirty="0">
              <a:solidFill>
                <a:srgbClr val="000000"/>
              </a:solidFill>
              <a:latin typeface="Clear Sans"/>
              <a:cs typeface="Clear Sans"/>
            </a:endParaRPr>
          </a:p>
          <a:p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5597414" y="6061531"/>
            <a:ext cx="3424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Vectorization</a:t>
            </a:r>
            <a:r>
              <a:rPr lang="en-US" sz="1100" dirty="0"/>
              <a:t> performance for </a:t>
            </a:r>
            <a:r>
              <a:rPr lang="en-US" sz="1100" dirty="0" smtClean="0"/>
              <a:t>trapezoid shape </a:t>
            </a:r>
            <a:r>
              <a:rPr lang="en-US" sz="1100" dirty="0"/>
              <a:t>navigation </a:t>
            </a:r>
            <a:r>
              <a:rPr lang="en-US" sz="1100" dirty="0" smtClean="0"/>
              <a:t>(</a:t>
            </a:r>
            <a:r>
              <a:rPr lang="en-US" sz="1100" dirty="0" err="1" smtClean="0"/>
              <a:t>Xeon®Phi</a:t>
            </a:r>
            <a:r>
              <a:rPr lang="en-US" sz="1100" dirty="0" smtClean="0"/>
              <a:t>® </a:t>
            </a:r>
            <a:r>
              <a:rPr lang="en-US" sz="1100" dirty="0"/>
              <a:t>C0PRQ-</a:t>
            </a:r>
            <a:r>
              <a:rPr lang="en-US" sz="1100" dirty="0" smtClean="0"/>
              <a:t>7120 P)</a:t>
            </a:r>
            <a:endParaRPr lang="en-US" sz="1100" dirty="0"/>
          </a:p>
        </p:txBody>
      </p:sp>
      <p:pic>
        <p:nvPicPr>
          <p:cNvPr id="3074" name="Picture 2" descr="http://geant4.web.cern.ch/geant4/UserDocumentation/UsersGuides/ForApplicationDeveloper/html/AllResources/Detector/geometry.src/aTwistedTra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6" y="4978332"/>
            <a:ext cx="1430132" cy="169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eant4.web.cern.ch/geant4/UserDocumentation/UsersGuides/ForApplicationDeveloper/html/AllResources/Detector/geometry.src/aTra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96" y="4978332"/>
            <a:ext cx="1502796" cy="18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2496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performance on K20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1075" y="1960486"/>
            <a:ext cx="3511871" cy="461654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Speedup for different navigation methods of the box shape, normalized to scalar CPU</a:t>
            </a:r>
          </a:p>
          <a:p>
            <a:pPr lvl="1"/>
            <a:r>
              <a:rPr lang="en-US" dirty="0" smtClean="0"/>
              <a:t>Scalar (specialized/</a:t>
            </a:r>
            <a:r>
              <a:rPr lang="en-US" dirty="0" smtClean="0">
                <a:solidFill>
                  <a:srgbClr val="FF0000"/>
                </a:solidFill>
              </a:rPr>
              <a:t>unspecialized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39FF16"/>
                </a:solidFill>
              </a:rPr>
              <a:t>Vector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GPU (</a:t>
            </a:r>
            <a:r>
              <a:rPr lang="en-US" dirty="0" err="1" smtClean="0">
                <a:solidFill>
                  <a:srgbClr val="0000FF"/>
                </a:solidFill>
              </a:rPr>
              <a:t>Kepler</a:t>
            </a:r>
            <a:r>
              <a:rPr lang="en-US" dirty="0" smtClean="0">
                <a:solidFill>
                  <a:srgbClr val="0000FF"/>
                </a:solidFill>
              </a:rPr>
              <a:t> K20)</a:t>
            </a:r>
          </a:p>
          <a:p>
            <a:pPr lvl="1"/>
            <a:r>
              <a:rPr lang="en-US" dirty="0" smtClean="0">
                <a:solidFill>
                  <a:srgbClr val="B516B7"/>
                </a:solidFill>
              </a:rPr>
              <a:t>ROOT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Data transfer in/out is asynchronous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Measured only the kernel performance, but providing constant throughput can hide transfer latency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 die can be saturated with both large track containers, running a single kernel, or with smaller containers dynamically scheduled.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Just a baseline proving we can run the same code on CPU/accelerators, to be optimized</a:t>
            </a:r>
          </a:p>
          <a:p>
            <a:endParaRPr lang="en-US" dirty="0" smtClean="0">
              <a:solidFill>
                <a:srgbClr val="B516B7"/>
              </a:solidFill>
            </a:endParaRPr>
          </a:p>
          <a:p>
            <a:pPr lvl="1"/>
            <a:endParaRPr lang="en-US" dirty="0" smtClean="0">
              <a:solidFill>
                <a:srgbClr val="B516B7"/>
              </a:solidFill>
            </a:endParaRPr>
          </a:p>
          <a:p>
            <a:pPr lvl="2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150422-box-v03-speedupLogLo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368" y="2017424"/>
            <a:ext cx="5320632" cy="424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873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X-Ray benchmark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445" y="2047407"/>
            <a:ext cx="4103315" cy="4229568"/>
          </a:xfrm>
        </p:spPr>
        <p:txBody>
          <a:bodyPr>
            <a:normAutofit fontScale="92500" lnSpcReduction="20000"/>
          </a:bodyPr>
          <a:lstStyle/>
          <a:p>
            <a:r>
              <a:rPr lang="en-US" smtClean="0"/>
              <a:t>The X-Ray benchmark tests geometry navigation in a real detector geometry</a:t>
            </a:r>
          </a:p>
          <a:p>
            <a:r>
              <a:rPr lang="en-US" smtClean="0"/>
              <a:t>X-Ray scans a module with virtual rays in a grid corresponding to pixels on the final image</a:t>
            </a:r>
          </a:p>
          <a:p>
            <a:pPr lvl="1"/>
            <a:r>
              <a:rPr lang="en-US" smtClean="0"/>
              <a:t>Each ray is propagated from boundary to boundary </a:t>
            </a:r>
          </a:p>
          <a:p>
            <a:pPr lvl="1"/>
            <a:r>
              <a:rPr lang="en-US" smtClean="0"/>
              <a:t>Pixel gray level determined by number of crossings</a:t>
            </a:r>
          </a:p>
          <a:p>
            <a:r>
              <a:rPr lang="en-US" smtClean="0"/>
              <a:t>A simple geometry example (concentric tubes) emulating a tracker detector used for Xeon©Phi benchmark</a:t>
            </a:r>
          </a:p>
          <a:p>
            <a:pPr lvl="1"/>
            <a:r>
              <a:rPr lang="en-US" smtClean="0"/>
              <a:t>To probe the vectorized geometry elements + global navigation as task</a:t>
            </a:r>
          </a:p>
          <a:p>
            <a:pPr lvl="1"/>
            <a:r>
              <a:rPr lang="en-US" smtClean="0"/>
              <a:t>OMP parallelism + “basket” model</a:t>
            </a:r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27" name="Picture 126" descr="simpleTrackerimage_z_basket_hi_res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49" y="2348462"/>
            <a:ext cx="1029431" cy="975797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5109282" y="3121719"/>
            <a:ext cx="938808" cy="1251836"/>
            <a:chOff x="17963327" y="20562351"/>
            <a:chExt cx="1860072" cy="2616603"/>
          </a:xfrm>
        </p:grpSpPr>
        <p:grpSp>
          <p:nvGrpSpPr>
            <p:cNvPr id="80" name="Group 79"/>
            <p:cNvGrpSpPr/>
            <p:nvPr/>
          </p:nvGrpSpPr>
          <p:grpSpPr>
            <a:xfrm>
              <a:off x="18056208" y="20562351"/>
              <a:ext cx="1767191" cy="2301354"/>
              <a:chOff x="22874094" y="18394022"/>
              <a:chExt cx="1767191" cy="2301354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22877166" y="18394022"/>
                <a:ext cx="1764119" cy="1015212"/>
                <a:chOff x="22877166" y="18394022"/>
                <a:chExt cx="1764119" cy="1015212"/>
              </a:xfrm>
            </p:grpSpPr>
            <p:grpSp>
              <p:nvGrpSpPr>
                <p:cNvPr id="113" name="Group 112"/>
                <p:cNvGrpSpPr/>
                <p:nvPr/>
              </p:nvGrpSpPr>
              <p:grpSpPr>
                <a:xfrm>
                  <a:off x="22877166" y="18394022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121" name="Straight Arrow Connector 120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Arrow Connector 121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Arrow Connector 122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Arrow Connector 123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Arrow Connector 124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Arrow Connector 125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4" name="Group 113"/>
                <p:cNvGrpSpPr/>
                <p:nvPr/>
              </p:nvGrpSpPr>
              <p:grpSpPr>
                <a:xfrm>
                  <a:off x="22894872" y="18719600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115" name="Straight Arrow Connector 114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Arrow Connector 115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Arrow Connector 116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Arrow Connector 117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Arrow Connector 118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Arrow Connector 119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3" name="Group 82"/>
              <p:cNvGrpSpPr/>
              <p:nvPr/>
            </p:nvGrpSpPr>
            <p:grpSpPr>
              <a:xfrm>
                <a:off x="22875630" y="19027472"/>
                <a:ext cx="1764119" cy="1015212"/>
                <a:chOff x="22877166" y="18394022"/>
                <a:chExt cx="1764119" cy="1015212"/>
              </a:xfrm>
            </p:grpSpPr>
            <p:grpSp>
              <p:nvGrpSpPr>
                <p:cNvPr id="99" name="Group 98"/>
                <p:cNvGrpSpPr/>
                <p:nvPr/>
              </p:nvGrpSpPr>
              <p:grpSpPr>
                <a:xfrm>
                  <a:off x="22877166" y="18394022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107" name="Straight Arrow Connector 106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Arrow Connector 107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Arrow Connector 108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Arrow Connector 109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Arrow Connector 110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Arrow Connector 111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" name="Group 99"/>
                <p:cNvGrpSpPr/>
                <p:nvPr/>
              </p:nvGrpSpPr>
              <p:grpSpPr>
                <a:xfrm>
                  <a:off x="22894872" y="18719600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101" name="Straight Arrow Connector 100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Arrow Connector 101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Arrow Connector 102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Arrow Connector 103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Arrow Connector 104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Arrow Connector 105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4" name="Group 83"/>
              <p:cNvGrpSpPr/>
              <p:nvPr/>
            </p:nvGrpSpPr>
            <p:grpSpPr>
              <a:xfrm>
                <a:off x="22874094" y="19680164"/>
                <a:ext cx="1764119" cy="1015212"/>
                <a:chOff x="22877166" y="18394022"/>
                <a:chExt cx="1764119" cy="1015212"/>
              </a:xfrm>
            </p:grpSpPr>
            <p:grpSp>
              <p:nvGrpSpPr>
                <p:cNvPr id="85" name="Group 84"/>
                <p:cNvGrpSpPr/>
                <p:nvPr/>
              </p:nvGrpSpPr>
              <p:grpSpPr>
                <a:xfrm>
                  <a:off x="22877166" y="18394022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93" name="Straight Arrow Connector 92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Arrow Connector 93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Arrow Connector 94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Arrow Connector 95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Arrow Connector 96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Arrow Connector 97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" name="Group 85"/>
                <p:cNvGrpSpPr/>
                <p:nvPr/>
              </p:nvGrpSpPr>
              <p:grpSpPr>
                <a:xfrm>
                  <a:off x="22894872" y="18719600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87" name="Straight Arrow Connector 86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Arrow Connector 87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Arrow Connector 88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Arrow Connector 89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Arrow Connector 90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Arrow Connector 91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81" name="Parallelogram 80"/>
            <p:cNvSpPr/>
            <p:nvPr/>
          </p:nvSpPr>
          <p:spPr>
            <a:xfrm rot="16200000">
              <a:off x="17283078" y="21332320"/>
              <a:ext cx="2526883" cy="1166385"/>
            </a:xfrm>
            <a:prstGeom prst="parallelogram">
              <a:avLst>
                <a:gd name="adj" fmla="val 4647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86716" y="1605268"/>
            <a:ext cx="1066193" cy="991583"/>
            <a:chOff x="20235159" y="17631446"/>
            <a:chExt cx="2112461" cy="2072618"/>
          </a:xfrm>
        </p:grpSpPr>
        <p:grpSp>
          <p:nvGrpSpPr>
            <p:cNvPr id="13" name="Group 12"/>
            <p:cNvGrpSpPr/>
            <p:nvPr/>
          </p:nvGrpSpPr>
          <p:grpSpPr>
            <a:xfrm>
              <a:off x="20235159" y="18555609"/>
              <a:ext cx="2105868" cy="824089"/>
              <a:chOff x="25053045" y="16387280"/>
              <a:chExt cx="2105868" cy="82408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25053045" y="16393424"/>
                <a:ext cx="572652" cy="817945"/>
                <a:chOff x="25053045" y="16393424"/>
                <a:chExt cx="572652" cy="817945"/>
              </a:xfrm>
            </p:grpSpPr>
            <p:grpSp>
              <p:nvGrpSpPr>
                <p:cNvPr id="60" name="Group 59"/>
                <p:cNvGrpSpPr/>
                <p:nvPr/>
              </p:nvGrpSpPr>
              <p:grpSpPr>
                <a:xfrm>
                  <a:off x="25053045" y="16394960"/>
                  <a:ext cx="266316" cy="816409"/>
                  <a:chOff x="25053045" y="16394960"/>
                  <a:chExt cx="266316" cy="816409"/>
                </a:xfrm>
              </p:grpSpPr>
              <p:grpSp>
                <p:nvGrpSpPr>
                  <p:cNvPr id="70" name="Group 69"/>
                  <p:cNvGrpSpPr/>
                  <p:nvPr/>
                </p:nvGrpSpPr>
                <p:grpSpPr>
                  <a:xfrm>
                    <a:off x="25053045" y="16396496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75" name="Straight Arrow Connector 74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Arrow Connector 75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Arrow Connector 76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25205445" y="16394960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72" name="Straight Arrow Connector 71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Straight Arrow Connector 72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Arrow Connector 73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25359381" y="16393424"/>
                  <a:ext cx="266316" cy="816409"/>
                  <a:chOff x="25053045" y="16394960"/>
                  <a:chExt cx="266316" cy="816409"/>
                </a:xfrm>
              </p:grpSpPr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25053045" y="16396496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67" name="Straight Arrow Connector 66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Arrow Connector 67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Arrow Connector 68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3" name="Group 62"/>
                  <p:cNvGrpSpPr/>
                  <p:nvPr/>
                </p:nvGrpSpPr>
                <p:grpSpPr>
                  <a:xfrm>
                    <a:off x="25205445" y="16394960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64" name="Straight Arrow Connector 63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Arrow Connector 64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Arrow Connector 65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25667253" y="16391888"/>
                <a:ext cx="572652" cy="817945"/>
                <a:chOff x="25053045" y="16393424"/>
                <a:chExt cx="572652" cy="817945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25053045" y="16394960"/>
                  <a:ext cx="266316" cy="816409"/>
                  <a:chOff x="25053045" y="16394960"/>
                  <a:chExt cx="266316" cy="816409"/>
                </a:xfrm>
              </p:grpSpPr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25053045" y="16396496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57" name="Straight Arrow Connector 56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Straight Arrow Connector 57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Arrow Connector 58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25205445" y="16394960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54" name="Straight Arrow Connector 53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Arrow Connector 54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Arrow Connector 55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3" name="Group 42"/>
                <p:cNvGrpSpPr/>
                <p:nvPr/>
              </p:nvGrpSpPr>
              <p:grpSpPr>
                <a:xfrm>
                  <a:off x="25359381" y="16393424"/>
                  <a:ext cx="266316" cy="816409"/>
                  <a:chOff x="25053045" y="16394960"/>
                  <a:chExt cx="266316" cy="816409"/>
                </a:xfrm>
              </p:grpSpPr>
              <p:grpSp>
                <p:nvGrpSpPr>
                  <p:cNvPr id="44" name="Group 43"/>
                  <p:cNvGrpSpPr/>
                  <p:nvPr/>
                </p:nvGrpSpPr>
                <p:grpSpPr>
                  <a:xfrm>
                    <a:off x="25053045" y="16396496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49" name="Straight Arrow Connector 48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Arrow Connector 49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Arrow Connector 50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25205445" y="16394960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46" name="Straight Arrow Connector 45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Arrow Connector 46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Arrow Connector 47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7" name="Group 16"/>
              <p:cNvGrpSpPr/>
              <p:nvPr/>
            </p:nvGrpSpPr>
            <p:grpSpPr>
              <a:xfrm>
                <a:off x="26281461" y="16391888"/>
                <a:ext cx="266316" cy="816409"/>
                <a:chOff x="25053045" y="16394960"/>
                <a:chExt cx="266316" cy="816409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25053045" y="16396496"/>
                  <a:ext cx="113916" cy="814873"/>
                  <a:chOff x="25053045" y="16396496"/>
                  <a:chExt cx="113916" cy="814873"/>
                </a:xfrm>
              </p:grpSpPr>
              <p:cxnSp>
                <p:nvCxnSpPr>
                  <p:cNvPr id="39" name="Straight Arrow Connector 38"/>
                  <p:cNvCxnSpPr/>
                  <p:nvPr/>
                </p:nvCxnSpPr>
                <p:spPr>
                  <a:xfrm>
                    <a:off x="25053045" y="16396496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/>
                  <p:cNvCxnSpPr/>
                  <p:nvPr/>
                </p:nvCxnSpPr>
                <p:spPr>
                  <a:xfrm>
                    <a:off x="25109235" y="16510412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/>
                  <p:cNvCxnSpPr/>
                  <p:nvPr/>
                </p:nvCxnSpPr>
                <p:spPr>
                  <a:xfrm>
                    <a:off x="25166961" y="16587380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34"/>
                <p:cNvGrpSpPr/>
                <p:nvPr/>
              </p:nvGrpSpPr>
              <p:grpSpPr>
                <a:xfrm>
                  <a:off x="25205445" y="16394960"/>
                  <a:ext cx="113916" cy="814873"/>
                  <a:chOff x="25053045" y="16396496"/>
                  <a:chExt cx="113916" cy="814873"/>
                </a:xfrm>
              </p:grpSpPr>
              <p:cxnSp>
                <p:nvCxnSpPr>
                  <p:cNvPr id="36" name="Straight Arrow Connector 35"/>
                  <p:cNvCxnSpPr/>
                  <p:nvPr/>
                </p:nvCxnSpPr>
                <p:spPr>
                  <a:xfrm>
                    <a:off x="25053045" y="16396496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/>
                  <p:cNvCxnSpPr/>
                  <p:nvPr/>
                </p:nvCxnSpPr>
                <p:spPr>
                  <a:xfrm>
                    <a:off x="25109235" y="16510412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Arrow Connector 37"/>
                  <p:cNvCxnSpPr/>
                  <p:nvPr/>
                </p:nvCxnSpPr>
                <p:spPr>
                  <a:xfrm>
                    <a:off x="25166961" y="16587380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" name="Group 17"/>
              <p:cNvGrpSpPr/>
              <p:nvPr/>
            </p:nvGrpSpPr>
            <p:grpSpPr>
              <a:xfrm>
                <a:off x="26587797" y="16391888"/>
                <a:ext cx="113916" cy="814873"/>
                <a:chOff x="25053045" y="16396496"/>
                <a:chExt cx="113916" cy="814873"/>
              </a:xfrm>
            </p:grpSpPr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25053045" y="16396496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25109235" y="16510412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25166961" y="16587380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26740197" y="16390352"/>
                <a:ext cx="113916" cy="814873"/>
                <a:chOff x="25053045" y="16396496"/>
                <a:chExt cx="113916" cy="814873"/>
              </a:xfrm>
            </p:grpSpPr>
            <p:cxnSp>
              <p:nvCxnSpPr>
                <p:cNvPr id="28" name="Straight Arrow Connector 27"/>
                <p:cNvCxnSpPr/>
                <p:nvPr/>
              </p:nvCxnSpPr>
              <p:spPr>
                <a:xfrm>
                  <a:off x="25053045" y="16396496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>
                  <a:off x="25109235" y="16510412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25166961" y="16587380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26892597" y="16388816"/>
                <a:ext cx="113916" cy="814873"/>
                <a:chOff x="25053045" y="16396496"/>
                <a:chExt cx="113916" cy="814873"/>
              </a:xfrm>
            </p:grpSpPr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25053045" y="16396496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25109235" y="16510412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25166961" y="16587380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27044997" y="16387280"/>
                <a:ext cx="113916" cy="814873"/>
                <a:chOff x="25053045" y="16396496"/>
                <a:chExt cx="113916" cy="814873"/>
              </a:xfrm>
            </p:grpSpPr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25053045" y="16396496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25109235" y="16510412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25166961" y="16587380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Parallelogram 13"/>
            <p:cNvSpPr/>
            <p:nvPr/>
          </p:nvSpPr>
          <p:spPr>
            <a:xfrm rot="3078627">
              <a:off x="20285240" y="17641684"/>
              <a:ext cx="2072618" cy="2052142"/>
            </a:xfrm>
            <a:prstGeom prst="parallelogram">
              <a:avLst>
                <a:gd name="adj" fmla="val 81877"/>
              </a:avLst>
            </a:prstGeom>
            <a:ln w="6350" cap="flat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02044" y="3729092"/>
            <a:ext cx="826687" cy="1304583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796" y="2653381"/>
            <a:ext cx="1488670" cy="123941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109281" y="5138467"/>
            <a:ext cx="3335058" cy="503877"/>
            <a:chOff x="5109281" y="5138467"/>
            <a:chExt cx="3335058" cy="503877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09281" y="5390406"/>
              <a:ext cx="2539897" cy="44305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794820" y="4992825"/>
              <a:ext cx="503877" cy="795161"/>
            </a:xfrm>
            <a:prstGeom prst="rect">
              <a:avLst/>
            </a:prstGeom>
          </p:spPr>
        </p:pic>
      </p:grpSp>
      <p:grpSp>
        <p:nvGrpSpPr>
          <p:cNvPr id="130" name="Group 129"/>
          <p:cNvGrpSpPr/>
          <p:nvPr/>
        </p:nvGrpSpPr>
        <p:grpSpPr>
          <a:xfrm>
            <a:off x="5109281" y="5290867"/>
            <a:ext cx="3487458" cy="503877"/>
            <a:chOff x="4956881" y="5138467"/>
            <a:chExt cx="3487458" cy="503877"/>
          </a:xfrm>
        </p:grpSpPr>
        <p:cxnSp>
          <p:nvCxnSpPr>
            <p:cNvPr id="131" name="Straight Connector 130"/>
            <p:cNvCxnSpPr/>
            <p:nvPr/>
          </p:nvCxnSpPr>
          <p:spPr>
            <a:xfrm flipV="1">
              <a:off x="4956881" y="5390407"/>
              <a:ext cx="2692297" cy="5286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794820" y="4992825"/>
              <a:ext cx="503877" cy="795161"/>
            </a:xfrm>
            <a:prstGeom prst="rect">
              <a:avLst/>
            </a:prstGeom>
          </p:spPr>
        </p:pic>
      </p:grpSp>
      <p:grpSp>
        <p:nvGrpSpPr>
          <p:cNvPr id="134" name="Group 133"/>
          <p:cNvGrpSpPr/>
          <p:nvPr/>
        </p:nvGrpSpPr>
        <p:grpSpPr>
          <a:xfrm>
            <a:off x="5109281" y="5443267"/>
            <a:ext cx="3639858" cy="503877"/>
            <a:chOff x="4804481" y="5138467"/>
            <a:chExt cx="3639858" cy="503877"/>
          </a:xfrm>
        </p:grpSpPr>
        <p:cxnSp>
          <p:nvCxnSpPr>
            <p:cNvPr id="135" name="Straight Connector 134"/>
            <p:cNvCxnSpPr/>
            <p:nvPr/>
          </p:nvCxnSpPr>
          <p:spPr>
            <a:xfrm flipV="1">
              <a:off x="4804481" y="5390407"/>
              <a:ext cx="2844697" cy="4430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794820" y="4992825"/>
              <a:ext cx="503877" cy="795161"/>
            </a:xfrm>
            <a:prstGeom prst="rect">
              <a:avLst/>
            </a:prstGeom>
          </p:spPr>
        </p:pic>
      </p:grpSp>
      <p:grpSp>
        <p:nvGrpSpPr>
          <p:cNvPr id="137" name="Group 136"/>
          <p:cNvGrpSpPr/>
          <p:nvPr/>
        </p:nvGrpSpPr>
        <p:grpSpPr>
          <a:xfrm>
            <a:off x="5109281" y="5595667"/>
            <a:ext cx="3792258" cy="503877"/>
            <a:chOff x="4652081" y="5138467"/>
            <a:chExt cx="3792258" cy="503877"/>
          </a:xfrm>
        </p:grpSpPr>
        <p:cxnSp>
          <p:nvCxnSpPr>
            <p:cNvPr id="138" name="Straight Connector 137"/>
            <p:cNvCxnSpPr/>
            <p:nvPr/>
          </p:nvCxnSpPr>
          <p:spPr>
            <a:xfrm flipV="1">
              <a:off x="4652081" y="5390407"/>
              <a:ext cx="2997097" cy="4430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794820" y="4992825"/>
              <a:ext cx="503877" cy="795161"/>
            </a:xfrm>
            <a:prstGeom prst="rect">
              <a:avLst/>
            </a:prstGeom>
          </p:spPr>
        </p:pic>
      </p:grpSp>
      <p:grpSp>
        <p:nvGrpSpPr>
          <p:cNvPr id="140" name="Group 139"/>
          <p:cNvGrpSpPr/>
          <p:nvPr/>
        </p:nvGrpSpPr>
        <p:grpSpPr>
          <a:xfrm>
            <a:off x="5109281" y="5748067"/>
            <a:ext cx="3944658" cy="503877"/>
            <a:chOff x="4499681" y="5138467"/>
            <a:chExt cx="3944658" cy="503877"/>
          </a:xfrm>
        </p:grpSpPr>
        <p:cxnSp>
          <p:nvCxnSpPr>
            <p:cNvPr id="141" name="Straight Connector 140"/>
            <p:cNvCxnSpPr/>
            <p:nvPr/>
          </p:nvCxnSpPr>
          <p:spPr>
            <a:xfrm flipV="1">
              <a:off x="4499681" y="5390407"/>
              <a:ext cx="3149497" cy="4430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794820" y="4992825"/>
              <a:ext cx="503877" cy="795161"/>
            </a:xfrm>
            <a:prstGeom prst="rect">
              <a:avLst/>
            </a:prstGeom>
          </p:spPr>
        </p:pic>
      </p:grpSp>
      <p:pic>
        <p:nvPicPr>
          <p:cNvPr id="128" name="Picture 1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750" y="5209970"/>
            <a:ext cx="1818759" cy="1067005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5005759" y="4991665"/>
            <a:ext cx="1081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OMP threads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46406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278" y="2221852"/>
            <a:ext cx="3566160" cy="36814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Gaining up to 4.5 from </a:t>
            </a:r>
            <a:r>
              <a:rPr lang="en-US" dirty="0" err="1"/>
              <a:t>vectorization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basketized</a:t>
            </a:r>
            <a:r>
              <a:rPr lang="en-US" dirty="0" smtClean="0"/>
              <a:t> mode</a:t>
            </a:r>
          </a:p>
          <a:p>
            <a:pPr lvl="1"/>
            <a:r>
              <a:rPr lang="en-US" dirty="0" smtClean="0"/>
              <a:t>Approaching </a:t>
            </a:r>
            <a:r>
              <a:rPr lang="en-US" dirty="0"/>
              <a:t>the ideal vectorization case (when no regrouping of vectors is </a:t>
            </a:r>
            <a:r>
              <a:rPr lang="en-US" dirty="0" smtClean="0"/>
              <a:t>needed)</a:t>
            </a:r>
          </a:p>
          <a:p>
            <a:r>
              <a:rPr lang="en-US" dirty="0" smtClean="0"/>
              <a:t>Vector </a:t>
            </a:r>
            <a:r>
              <a:rPr lang="en-US" dirty="0"/>
              <a:t>starvation starts </a:t>
            </a:r>
            <a:r>
              <a:rPr lang="en-US" dirty="0" smtClean="0"/>
              <a:t>when </a:t>
            </a:r>
            <a:r>
              <a:rPr lang="en-US" dirty="0"/>
              <a:t>filling more thread slots than the core </a:t>
            </a:r>
            <a:r>
              <a:rPr lang="en-US" dirty="0" smtClean="0"/>
              <a:t>count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erformance </a:t>
            </a:r>
            <a:r>
              <a:rPr lang="en-US" dirty="0"/>
              <a:t>loss is not dramatic </a:t>
            </a:r>
          </a:p>
          <a:p>
            <a:pPr lvl="1"/>
            <a:r>
              <a:rPr lang="en-US" dirty="0" smtClean="0"/>
              <a:t>Better </a:t>
            </a:r>
            <a:r>
              <a:rPr lang="en-US" dirty="0" err="1"/>
              <a:t>vectorization</a:t>
            </a:r>
            <a:r>
              <a:rPr lang="en-US" dirty="0"/>
              <a:t> compared to the Sandy-Bridge </a:t>
            </a:r>
            <a:r>
              <a:rPr lang="en-US" dirty="0" smtClean="0"/>
              <a:t>host (expected)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4637221"/>
            <a:ext cx="3753470" cy="197941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Scalar case: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Simple loop over </a:t>
            </a:r>
            <a:r>
              <a:rPr lang="en-US" dirty="0" smtClean="0">
                <a:solidFill>
                  <a:schemeClr val="tx1"/>
                </a:solidFill>
              </a:rPr>
              <a:t>pixels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Ideal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vectorization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case: </a:t>
            </a:r>
            <a:r>
              <a:rPr lang="en-US" dirty="0"/>
              <a:t>Fill vectors with N times the same X-</a:t>
            </a:r>
            <a:r>
              <a:rPr lang="en-US" dirty="0" smtClean="0"/>
              <a:t>ray</a:t>
            </a:r>
          </a:p>
          <a:p>
            <a:r>
              <a:rPr lang="en-US" dirty="0" smtClean="0">
                <a:solidFill>
                  <a:srgbClr val="60C706"/>
                </a:solidFill>
              </a:rPr>
              <a:t>Realistic </a:t>
            </a:r>
            <a:r>
              <a:rPr lang="en-US" dirty="0">
                <a:solidFill>
                  <a:srgbClr val="60C706"/>
                </a:solidFill>
              </a:rPr>
              <a:t>(basket) case: </a:t>
            </a:r>
            <a:r>
              <a:rPr lang="en-US" dirty="0" smtClean="0"/>
              <a:t>Group </a:t>
            </a:r>
            <a:r>
              <a:rPr lang="en-US" dirty="0"/>
              <a:t>baskets per geometry volume 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Vectorization_xr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54" y="1890846"/>
            <a:ext cx="4297524" cy="247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213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3176CB"/>
                </a:solidFill>
              </a:rPr>
              <a:t>GeantV</a:t>
            </a:r>
            <a:r>
              <a:rPr lang="en-US" dirty="0" err="1" smtClean="0">
                <a:solidFill>
                  <a:schemeClr val="tx1"/>
                </a:solidFill>
              </a:rPr>
              <a:t>ectorized</a:t>
            </a:r>
            <a:r>
              <a:rPr lang="en-US" dirty="0" smtClean="0"/>
              <a:t> – an introduction</a:t>
            </a:r>
          </a:p>
          <a:p>
            <a:pPr lvl="1"/>
            <a:r>
              <a:rPr lang="en-US" smtClean="0"/>
              <a:t>Challenges</a:t>
            </a:r>
            <a:r>
              <a:rPr lang="en-US" dirty="0" smtClean="0"/>
              <a:t>, ideas, goals</a:t>
            </a:r>
          </a:p>
          <a:p>
            <a:r>
              <a:rPr lang="en-US" dirty="0" smtClean="0"/>
              <a:t>Main components and performance</a:t>
            </a:r>
          </a:p>
          <a:p>
            <a:pPr lvl="1"/>
            <a:r>
              <a:rPr lang="en-US" dirty="0" smtClean="0"/>
              <a:t>Design and infrastructure</a:t>
            </a:r>
          </a:p>
          <a:p>
            <a:pPr lvl="1"/>
            <a:r>
              <a:rPr lang="en-US" dirty="0" smtClean="0"/>
              <a:t>Vectorization: overheads vs. gains</a:t>
            </a:r>
          </a:p>
          <a:p>
            <a:pPr lvl="1"/>
            <a:r>
              <a:rPr lang="en-US" dirty="0" smtClean="0"/>
              <a:t>Geometry library</a:t>
            </a:r>
          </a:p>
          <a:p>
            <a:pPr lvl="1"/>
            <a:r>
              <a:rPr lang="en-US" dirty="0" smtClean="0"/>
              <a:t>Physics processes</a:t>
            </a:r>
          </a:p>
          <a:p>
            <a:r>
              <a:rPr lang="en-US" dirty="0" smtClean="0"/>
              <a:t>Performance benchmarks </a:t>
            </a:r>
          </a:p>
          <a:p>
            <a:r>
              <a:rPr lang="en-US" dirty="0" smtClean="0"/>
              <a:t>Results, milestones, plans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607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about physics?</a:t>
            </a:r>
            <a:endParaRPr lang="en-US"/>
          </a:p>
        </p:txBody>
      </p:sp>
      <p:sp>
        <p:nvSpPr>
          <p:cNvPr id="628" name="Shape 62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Needed a “reasonable” shower development</a:t>
            </a:r>
          </a:p>
          <a:p>
            <a:r>
              <a:rPr lang="en-US" dirty="0" smtClean="0"/>
              <a:t>Developed a library of sampled interactions and tabulated x-sections for </a:t>
            </a:r>
            <a:r>
              <a:rPr lang="en-US" dirty="0" err="1" smtClean="0"/>
              <a:t>GeantV</a:t>
            </a:r>
            <a:endParaRPr lang="en-US" dirty="0" smtClean="0"/>
          </a:p>
          <a:p>
            <a:pPr lvl="1"/>
            <a:r>
              <a:rPr lang="en-US" dirty="0" smtClean="0"/>
              <a:t>Back ported to Geant4 for verification and comparison</a:t>
            </a:r>
          </a:p>
          <a:p>
            <a:r>
              <a:rPr lang="en-US" dirty="0" smtClean="0"/>
              <a:t>A quick tool for developing realistic showers</a:t>
            </a:r>
          </a:p>
          <a:p>
            <a:pPr lvl="1"/>
            <a:r>
              <a:rPr lang="en-US" dirty="0"/>
              <a:t>Potentially for developing into a fast simulation </a:t>
            </a:r>
            <a:r>
              <a:rPr lang="en-US" dirty="0" smtClean="0"/>
              <a:t>tool</a:t>
            </a:r>
            <a:endParaRPr lang="en-US" dirty="0"/>
          </a:p>
        </p:txBody>
      </p:sp>
      <p:sp>
        <p:nvSpPr>
          <p:cNvPr id="629" name="Shape 6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20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181606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>
            <a:spLocks noGrp="1"/>
          </p:cNvSpPr>
          <p:nvPr>
            <p:ph type="title"/>
          </p:nvPr>
        </p:nvSpPr>
        <p:spPr>
          <a:xfrm>
            <a:off x="0" y="594276"/>
            <a:ext cx="8913813" cy="1119427"/>
          </a:xfrm>
        </p:spPr>
        <p:txBody>
          <a:bodyPr lIns="1188720" rIns="274320">
            <a:noAutofit/>
          </a:bodyPr>
          <a:lstStyle/>
          <a:p>
            <a:pPr marL="7938"/>
            <a:r>
              <a:rPr lang="en-US" sz="3200" dirty="0"/>
              <a:t>G4 example </a:t>
            </a:r>
            <a:r>
              <a:rPr lang="en-US" sz="3200" dirty="0" smtClean="0"/>
              <a:t>N03 </a:t>
            </a:r>
            <a:r>
              <a:rPr lang="en-US" sz="3200" err="1" smtClean="0"/>
              <a:t>vs</a:t>
            </a:r>
            <a:r>
              <a:rPr lang="en-US" sz="3200" smtClean="0"/>
              <a:t> tabulation</a:t>
            </a:r>
            <a:br>
              <a:rPr lang="en-US" sz="3200" smtClean="0"/>
            </a:br>
            <a:r>
              <a:rPr lang="en-US" sz="2400" smtClean="0"/>
              <a:t>(simple </a:t>
            </a:r>
            <a:r>
              <a:rPr lang="en-US" sz="2400" dirty="0" err="1" smtClean="0"/>
              <a:t>calo</a:t>
            </a:r>
            <a:r>
              <a:rPr lang="en-US" sz="2400" dirty="0" smtClean="0"/>
              <a:t> with many slabs)</a:t>
            </a:r>
            <a:endParaRPr lang="en-US" sz="2400" dirty="0"/>
          </a:p>
        </p:txBody>
      </p:sp>
      <p:sp>
        <p:nvSpPr>
          <p:cNvPr id="634" name="Shape 6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5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338" y="1879718"/>
            <a:ext cx="3712778" cy="25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338" y="4318021"/>
            <a:ext cx="3712778" cy="25132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roup 638"/>
          <p:cNvGrpSpPr/>
          <p:nvPr/>
        </p:nvGrpSpPr>
        <p:grpSpPr>
          <a:xfrm>
            <a:off x="4546716" y="1868341"/>
            <a:ext cx="3820951" cy="4992269"/>
            <a:chOff x="0" y="0"/>
            <a:chExt cx="5434240" cy="7100114"/>
          </a:xfrm>
        </p:grpSpPr>
        <p:sp>
          <p:nvSpPr>
            <p:cNvPr id="18" name="Shape 635"/>
            <p:cNvSpPr/>
            <p:nvPr/>
          </p:nvSpPr>
          <p:spPr>
            <a:xfrm>
              <a:off x="0" y="0"/>
              <a:ext cx="5434241" cy="71001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solidFill>
                    <a:srgbClr val="F3F1DF"/>
                  </a:solidFill>
                  <a:effectLst/>
                </a:defRPr>
              </a:pPr>
              <a:endParaRPr/>
            </a:p>
          </p:txBody>
        </p:sp>
        <p:pic>
          <p:nvPicPr>
            <p:cNvPr id="19" name="proton1GeV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5003" y="16178"/>
              <a:ext cx="5164235" cy="3614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electron1GeV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5547" y="3493358"/>
              <a:ext cx="5106208" cy="3574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" name="Shape 639"/>
          <p:cNvSpPr/>
          <p:nvPr/>
        </p:nvSpPr>
        <p:spPr>
          <a:xfrm>
            <a:off x="3984824" y="4045230"/>
            <a:ext cx="561123" cy="50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t>profile</a:t>
            </a:r>
          </a:p>
          <a:p>
            <a:r>
              <a:t>histos</a:t>
            </a:r>
          </a:p>
        </p:txBody>
      </p:sp>
      <p:pic>
        <p:nvPicPr>
          <p:cNvPr id="22" name="Picture 21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87497" y="3583324"/>
            <a:ext cx="755776" cy="285182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0800000">
            <a:off x="3887498" y="4725378"/>
            <a:ext cx="755776" cy="2851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30814" y="1725827"/>
            <a:ext cx="1172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FTFP</a:t>
            </a:r>
            <a:r>
              <a:rPr lang="en-US" dirty="0"/>
              <a:t>-</a:t>
            </a:r>
            <a:r>
              <a:rPr lang="en-US" dirty="0" smtClean="0"/>
              <a:t>BERT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473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059" y="3804450"/>
            <a:ext cx="3838143" cy="2395620"/>
          </a:xfrm>
          <a:prstGeom prst="rect">
            <a:avLst/>
          </a:prstGeom>
        </p:spPr>
      </p:pic>
      <p:pic>
        <p:nvPicPr>
          <p:cNvPr id="4" name="Picture 3" descr="Screen Shot 2016-01-13 at 17.48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81" y="4754880"/>
            <a:ext cx="3915545" cy="2103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638" y="1948846"/>
            <a:ext cx="5199522" cy="294120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Objective: a vector/accelerator friendly re-write of physics code </a:t>
            </a:r>
            <a:endParaRPr lang="en-US" dirty="0"/>
          </a:p>
          <a:p>
            <a:r>
              <a:rPr lang="en-US" dirty="0" smtClean="0"/>
              <a:t>Started with </a:t>
            </a:r>
            <a:r>
              <a:rPr lang="en-US" dirty="0"/>
              <a:t>the electromagnetic processes</a:t>
            </a:r>
          </a:p>
          <a:p>
            <a:r>
              <a:rPr lang="en-US" dirty="0" smtClean="0"/>
              <a:t>The </a:t>
            </a:r>
            <a:r>
              <a:rPr lang="en-US" dirty="0" err="1"/>
              <a:t>vectorised</a:t>
            </a:r>
            <a:r>
              <a:rPr lang="en-US" dirty="0"/>
              <a:t> Compton scattering shows good performance </a:t>
            </a:r>
            <a:r>
              <a:rPr lang="en-US" dirty="0" smtClean="0"/>
              <a:t>gains</a:t>
            </a:r>
            <a:endParaRPr lang="en-US" dirty="0"/>
          </a:p>
          <a:p>
            <a:r>
              <a:rPr lang="en-US" dirty="0" smtClean="0"/>
              <a:t>Current prototype able to run an exercise  at the scale of an LHC experiment (CMS)</a:t>
            </a:r>
          </a:p>
          <a:p>
            <a:pPr lvl="1"/>
            <a:r>
              <a:rPr lang="en-US" dirty="0" smtClean="0"/>
              <a:t>Simplified (tabulated) physics but full geometry, RK propagator in field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Very preliminary results needing validation, but hinting to performance improvements of factors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6105892"/>
              </p:ext>
            </p:extLst>
          </p:nvPr>
        </p:nvGraphicFramePr>
        <p:xfrm>
          <a:off x="5422159" y="1106032"/>
          <a:ext cx="3602939" cy="2812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CMS_ECAL.png"/>
          <p:cNvPicPr>
            <a:picLocks noChangeAspect="1"/>
          </p:cNvPicPr>
          <p:nvPr/>
        </p:nvPicPr>
        <p:blipFill>
          <a:blip r:embed="rId5">
            <a:extLst/>
          </a:blip>
          <a:srcRect l="8314" t="1706" r="6482" b="2051"/>
          <a:stretch>
            <a:fillRect/>
          </a:stretch>
        </p:blipFill>
        <p:spPr>
          <a:xfrm>
            <a:off x="1884459" y="5193787"/>
            <a:ext cx="907160" cy="95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6" extrusionOk="0">
                <a:moveTo>
                  <a:pt x="16340" y="0"/>
                </a:moveTo>
                <a:cubicBezTo>
                  <a:pt x="15976" y="-3"/>
                  <a:pt x="15621" y="15"/>
                  <a:pt x="15429" y="56"/>
                </a:cubicBezTo>
                <a:cubicBezTo>
                  <a:pt x="14587" y="232"/>
                  <a:pt x="13992" y="534"/>
                  <a:pt x="13348" y="1111"/>
                </a:cubicBezTo>
                <a:cubicBezTo>
                  <a:pt x="13215" y="1230"/>
                  <a:pt x="13002" y="1402"/>
                  <a:pt x="12878" y="1496"/>
                </a:cubicBezTo>
                <a:cubicBezTo>
                  <a:pt x="12649" y="1668"/>
                  <a:pt x="12247" y="2045"/>
                  <a:pt x="12161" y="2166"/>
                </a:cubicBezTo>
                <a:cubicBezTo>
                  <a:pt x="12115" y="2229"/>
                  <a:pt x="11509" y="2739"/>
                  <a:pt x="6342" y="7044"/>
                </a:cubicBezTo>
                <a:cubicBezTo>
                  <a:pt x="5028" y="8139"/>
                  <a:pt x="3880" y="9095"/>
                  <a:pt x="3797" y="9170"/>
                </a:cubicBezTo>
                <a:cubicBezTo>
                  <a:pt x="3714" y="9246"/>
                  <a:pt x="3590" y="9336"/>
                  <a:pt x="3515" y="9371"/>
                </a:cubicBezTo>
                <a:cubicBezTo>
                  <a:pt x="3203" y="9519"/>
                  <a:pt x="2483" y="10099"/>
                  <a:pt x="2152" y="10471"/>
                </a:cubicBezTo>
                <a:cubicBezTo>
                  <a:pt x="2002" y="10639"/>
                  <a:pt x="1867" y="10758"/>
                  <a:pt x="1752" y="10823"/>
                </a:cubicBezTo>
                <a:cubicBezTo>
                  <a:pt x="1327" y="11061"/>
                  <a:pt x="861" y="11467"/>
                  <a:pt x="623" y="11799"/>
                </a:cubicBezTo>
                <a:cubicBezTo>
                  <a:pt x="348" y="12185"/>
                  <a:pt x="146" y="12669"/>
                  <a:pt x="53" y="13161"/>
                </a:cubicBezTo>
                <a:cubicBezTo>
                  <a:pt x="20" y="13336"/>
                  <a:pt x="1" y="13591"/>
                  <a:pt x="0" y="13854"/>
                </a:cubicBezTo>
                <a:cubicBezTo>
                  <a:pt x="0" y="14116"/>
                  <a:pt x="15" y="14386"/>
                  <a:pt x="47" y="14585"/>
                </a:cubicBezTo>
                <a:cubicBezTo>
                  <a:pt x="315" y="16223"/>
                  <a:pt x="1333" y="17974"/>
                  <a:pt x="2739" y="19206"/>
                </a:cubicBezTo>
                <a:cubicBezTo>
                  <a:pt x="4280" y="20557"/>
                  <a:pt x="5983" y="21337"/>
                  <a:pt x="7864" y="21556"/>
                </a:cubicBezTo>
                <a:cubicBezTo>
                  <a:pt x="8114" y="21585"/>
                  <a:pt x="8363" y="21597"/>
                  <a:pt x="8605" y="21595"/>
                </a:cubicBezTo>
                <a:cubicBezTo>
                  <a:pt x="9331" y="21590"/>
                  <a:pt x="10007" y="21446"/>
                  <a:pt x="10568" y="21177"/>
                </a:cubicBezTo>
                <a:cubicBezTo>
                  <a:pt x="11283" y="20833"/>
                  <a:pt x="11778" y="20339"/>
                  <a:pt x="12155" y="19586"/>
                </a:cubicBezTo>
                <a:cubicBezTo>
                  <a:pt x="12270" y="19355"/>
                  <a:pt x="12353" y="19234"/>
                  <a:pt x="12525" y="19056"/>
                </a:cubicBezTo>
                <a:cubicBezTo>
                  <a:pt x="12768" y="18803"/>
                  <a:pt x="13334" y="17982"/>
                  <a:pt x="13448" y="17716"/>
                </a:cubicBezTo>
                <a:cubicBezTo>
                  <a:pt x="13539" y="17503"/>
                  <a:pt x="19705" y="8703"/>
                  <a:pt x="19936" y="8456"/>
                </a:cubicBezTo>
                <a:cubicBezTo>
                  <a:pt x="20032" y="8353"/>
                  <a:pt x="20225" y="8097"/>
                  <a:pt x="20366" y="7892"/>
                </a:cubicBezTo>
                <a:cubicBezTo>
                  <a:pt x="20506" y="7687"/>
                  <a:pt x="20659" y="7470"/>
                  <a:pt x="20706" y="7407"/>
                </a:cubicBezTo>
                <a:cubicBezTo>
                  <a:pt x="21191" y="6763"/>
                  <a:pt x="21394" y="6351"/>
                  <a:pt x="21541" y="5699"/>
                </a:cubicBezTo>
                <a:cubicBezTo>
                  <a:pt x="21579" y="5530"/>
                  <a:pt x="21600" y="5231"/>
                  <a:pt x="21600" y="4928"/>
                </a:cubicBezTo>
                <a:cubicBezTo>
                  <a:pt x="21600" y="4626"/>
                  <a:pt x="21579" y="4318"/>
                  <a:pt x="21541" y="4136"/>
                </a:cubicBezTo>
                <a:cubicBezTo>
                  <a:pt x="21426" y="3589"/>
                  <a:pt x="21158" y="2933"/>
                  <a:pt x="20859" y="2473"/>
                </a:cubicBezTo>
                <a:cubicBezTo>
                  <a:pt x="20067" y="1250"/>
                  <a:pt x="18767" y="378"/>
                  <a:pt x="17286" y="72"/>
                </a:cubicBezTo>
                <a:cubicBezTo>
                  <a:pt x="17075" y="29"/>
                  <a:pt x="16703" y="3"/>
                  <a:pt x="1634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" name="Shape 651"/>
          <p:cNvSpPr/>
          <p:nvPr/>
        </p:nvSpPr>
        <p:spPr>
          <a:xfrm>
            <a:off x="3039635" y="5894046"/>
            <a:ext cx="870227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t>CMS Ecal</a:t>
            </a:r>
          </a:p>
        </p:txBody>
      </p:sp>
    </p:spTree>
    <p:extLst>
      <p:ext uri="{BB962C8B-B14F-4D97-AF65-F5344CB8AC3E}">
        <p14:creationId xmlns:p14="http://schemas.microsoft.com/office/powerpoint/2010/main" val="39050675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GeantV</a:t>
            </a:r>
            <a:r>
              <a:rPr lang="en-US" dirty="0" smtClean="0"/>
              <a:t>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Physics simulation produces ‘hits’ i.e. energy depositions in the sensitive parts of the detector</a:t>
            </a:r>
          </a:p>
          <a:p>
            <a:r>
              <a:rPr lang="en-US" dirty="0" smtClean="0"/>
              <a:t>Those hits are produced concurrently by all the simulation (</a:t>
            </a:r>
            <a:r>
              <a:rPr lang="en-US" dirty="0" err="1" smtClean="0"/>
              <a:t>TransportTracks</a:t>
            </a:r>
            <a:r>
              <a:rPr lang="en-US" dirty="0" smtClean="0"/>
              <a:t>) threads</a:t>
            </a:r>
          </a:p>
          <a:p>
            <a:r>
              <a:rPr lang="en-US" dirty="0" smtClean="0"/>
              <a:t>Thread-safe queues have been implemented to handle asynchronous generation of hits by several threads</a:t>
            </a:r>
          </a:p>
          <a:p>
            <a:r>
              <a:rPr lang="en-US" dirty="0" smtClean="0"/>
              <a:t>Dedicated Output thread transfers the data from the output queues to ROOT I/O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95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Hits/digits I/O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158" y="1713703"/>
            <a:ext cx="3774707" cy="88231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“Data” mode</a:t>
            </a:r>
          </a:p>
          <a:p>
            <a:pPr lvl="1"/>
            <a:r>
              <a:rPr lang="en-US" dirty="0" smtClean="0"/>
              <a:t>Send concurrently data to one thread dealing with full I/O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8924477"/>
              </p:ext>
            </p:extLst>
          </p:nvPr>
        </p:nvGraphicFramePr>
        <p:xfrm>
          <a:off x="4807679" y="2636124"/>
          <a:ext cx="4106134" cy="3910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 descr="Screen Shot 2016-01-13 at 17.59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3" y="2603970"/>
            <a:ext cx="4015587" cy="304464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41158" y="5408733"/>
            <a:ext cx="4197684" cy="113773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“Buffer” mode</a:t>
            </a:r>
          </a:p>
          <a:p>
            <a:pPr lvl="1"/>
            <a:r>
              <a:rPr lang="en-US" dirty="0" smtClean="0"/>
              <a:t>Send concurrently local trees connected to memory files produced by workers to one thread dealing with merging/write to disk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911558" y="1761700"/>
            <a:ext cx="3774707" cy="88231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Integrating user code with a highly concurrent framework should not spoil performance</a:t>
            </a:r>
          </a:p>
        </p:txBody>
      </p:sp>
    </p:spTree>
    <p:extLst>
      <p:ext uri="{BB962C8B-B14F-4D97-AF65-F5344CB8AC3E}">
        <p14:creationId xmlns:p14="http://schemas.microsoft.com/office/powerpoint/2010/main" val="40384504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egin{figure}\centerline{\epsfig{file=cms.eps, width=16cm}} \protect \protect\end{figure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09" y="3005593"/>
            <a:ext cx="5042437" cy="299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Yardstick: CMS With Tabulated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831" y="2034977"/>
            <a:ext cx="7953624" cy="45340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Realistic Scale Simulation</a:t>
            </a:r>
            <a:endParaRPr lang="en-US" dirty="0"/>
          </a:p>
          <a:p>
            <a:r>
              <a:rPr lang="en-US" dirty="0"/>
              <a:t>pp </a:t>
            </a:r>
            <a:r>
              <a:rPr lang="en-US" dirty="0" smtClean="0"/>
              <a:t>collisions @ </a:t>
            </a:r>
            <a:r>
              <a:rPr lang="en-US" dirty="0"/>
              <a:t>14TeV minimum bias events </a:t>
            </a:r>
            <a:r>
              <a:rPr lang="en-US" dirty="0" smtClean="0"/>
              <a:t>produced by </a:t>
            </a:r>
            <a:r>
              <a:rPr lang="en-US" dirty="0"/>
              <a:t>Pythia 8</a:t>
            </a:r>
          </a:p>
          <a:p>
            <a:r>
              <a:rPr lang="en-US" dirty="0"/>
              <a:t>2015 CMS detector</a:t>
            </a:r>
          </a:p>
          <a:p>
            <a:r>
              <a:rPr lang="en-US" dirty="0"/>
              <a:t>4T uniform magnetic </a:t>
            </a:r>
            <a:r>
              <a:rPr lang="en-US" dirty="0" smtClean="0"/>
              <a:t>field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ecent approximation </a:t>
            </a:r>
            <a:r>
              <a:rPr lang="en-US" dirty="0"/>
              <a:t>of </a:t>
            </a:r>
            <a:r>
              <a:rPr lang="en-US" dirty="0" smtClean="0"/>
              <a:t>the real</a:t>
            </a:r>
            <a:br>
              <a:rPr lang="en-US" dirty="0" smtClean="0"/>
            </a:br>
            <a:r>
              <a:rPr lang="en-US" dirty="0" smtClean="0"/>
              <a:t>solenoidal</a:t>
            </a:r>
            <a:r>
              <a:rPr lang="en-US" dirty="0"/>
              <a:t> </a:t>
            </a:r>
            <a:r>
              <a:rPr lang="en-US" dirty="0" smtClean="0"/>
              <a:t>field</a:t>
            </a:r>
            <a:endParaRPr lang="en-US" dirty="0"/>
          </a:p>
          <a:p>
            <a:r>
              <a:rPr lang="en-US" dirty="0"/>
              <a:t>Low energy cut at 1MeV</a:t>
            </a:r>
          </a:p>
          <a:p>
            <a:r>
              <a:rPr lang="en-US" dirty="0"/>
              <a:t>‘Tabulated’ </a:t>
            </a:r>
            <a:r>
              <a:rPr lang="en-US" dirty="0" smtClean="0"/>
              <a:t>Physics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ibrary </a:t>
            </a:r>
            <a:r>
              <a:rPr lang="en-US" dirty="0"/>
              <a:t>of sampled interactions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tabulated </a:t>
            </a:r>
            <a:r>
              <a:rPr lang="en-US" dirty="0"/>
              <a:t>x-sections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S</a:t>
            </a:r>
            <a:r>
              <a:rPr lang="en-US" b="1" i="1" dirty="0" smtClean="0">
                <a:solidFill>
                  <a:srgbClr val="FF0000"/>
                </a:solidFill>
              </a:rPr>
              <a:t>ame</a:t>
            </a:r>
            <a:r>
              <a:rPr lang="en-US" dirty="0" smtClean="0"/>
              <a:t> test (described above) run with both Geant4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err="1" smtClean="0"/>
              <a:t>GeantV</a:t>
            </a:r>
            <a:r>
              <a:rPr lang="en-US" dirty="0" smtClean="0"/>
              <a:t> with various versions of the Geometry library.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9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955"/>
            <a:ext cx="8913813" cy="914400"/>
          </a:xfrm>
        </p:spPr>
        <p:txBody>
          <a:bodyPr/>
          <a:lstStyle/>
          <a:p>
            <a:r>
              <a:rPr lang="en-US" dirty="0"/>
              <a:t>Putting It All Together - CMS Yardstick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31011594"/>
              </p:ext>
            </p:extLst>
          </p:nvPr>
        </p:nvGraphicFramePr>
        <p:xfrm>
          <a:off x="235004" y="2069355"/>
          <a:ext cx="8797680" cy="4582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504"/>
                <a:gridCol w="2757336"/>
                <a:gridCol w="2199420"/>
                <a:gridCol w="2199420"/>
              </a:tblGrid>
              <a:tr h="961310">
                <a:tc>
                  <a:txBody>
                    <a:bodyPr/>
                    <a:lstStyle/>
                    <a:p>
                      <a:r>
                        <a:rPr lang="en-US" dirty="0" smtClean="0"/>
                        <a:t>Scheduler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Geometry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Magnetic</a:t>
                      </a:r>
                      <a:r>
                        <a:rPr lang="en-US" baseline="0" dirty="0" smtClean="0"/>
                        <a:t> Field Stepper</a:t>
                      </a:r>
                      <a:endParaRPr lang="en-US" dirty="0"/>
                    </a:p>
                  </a:txBody>
                  <a:tcPr/>
                </a:tc>
              </a:tr>
              <a:tr h="888669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Geant4 only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Legacy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G4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Various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Physics Lists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Various RK implementations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233143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Geant4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or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GeantV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charset="0"/>
                        <a:buNone/>
                      </a:pP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VecGeom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2016 scalar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Tabulated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Physics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Scalar Physics Code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Helix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Cash-Karp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Runge-Kutta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421870"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GeantV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only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VecGeom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2015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VecGeom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2016 vector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Legacy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TGeo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Vector Physics Code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Vectorized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RK Implementation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48126" y="1350126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Semantic  changes</a:t>
            </a:r>
            <a:endParaRPr lang="en-US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4594141" y="1681827"/>
            <a:ext cx="4398786" cy="764810"/>
            <a:chOff x="4633898" y="1673876"/>
            <a:chExt cx="4400500" cy="764810"/>
          </a:xfrm>
        </p:grpSpPr>
        <p:sp>
          <p:nvSpPr>
            <p:cNvPr id="8" name="Arc 7"/>
            <p:cNvSpPr/>
            <p:nvPr/>
          </p:nvSpPr>
          <p:spPr>
            <a:xfrm>
              <a:off x="4635612" y="1673876"/>
              <a:ext cx="4398786" cy="759153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flipH="1">
              <a:off x="4633898" y="1679533"/>
              <a:ext cx="4398786" cy="759153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822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955"/>
            <a:ext cx="8913813" cy="914400"/>
          </a:xfrm>
        </p:spPr>
        <p:txBody>
          <a:bodyPr/>
          <a:lstStyle/>
          <a:p>
            <a:r>
              <a:rPr lang="en-US" dirty="0"/>
              <a:t>Putting It All Together - CMS Yardstick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96589420"/>
              </p:ext>
            </p:extLst>
          </p:nvPr>
        </p:nvGraphicFramePr>
        <p:xfrm>
          <a:off x="235004" y="2069355"/>
          <a:ext cx="8797680" cy="4582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504"/>
                <a:gridCol w="2757336"/>
                <a:gridCol w="2199420"/>
                <a:gridCol w="2199420"/>
              </a:tblGrid>
              <a:tr h="961310">
                <a:tc>
                  <a:txBody>
                    <a:bodyPr/>
                    <a:lstStyle/>
                    <a:p>
                      <a:r>
                        <a:rPr lang="en-US" dirty="0" smtClean="0"/>
                        <a:t>Scheduler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Geometry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Magnetic</a:t>
                      </a:r>
                      <a:r>
                        <a:rPr lang="en-US" baseline="0" dirty="0" smtClean="0"/>
                        <a:t> Field Stepper</a:t>
                      </a:r>
                      <a:endParaRPr lang="en-US" dirty="0"/>
                    </a:p>
                  </a:txBody>
                  <a:tcPr/>
                </a:tc>
              </a:tr>
              <a:tr h="88866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Geant4 only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Legacy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 G4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Various</a:t>
                      </a:r>
                      <a:r>
                        <a:rPr lang="en-US" sz="1600" baseline="0" dirty="0" smtClean="0"/>
                        <a:t> Physics Lists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Various RK implementations</a:t>
                      </a:r>
                      <a:endParaRPr lang="en-US" sz="1600" dirty="0"/>
                    </a:p>
                  </a:txBody>
                  <a:tcPr anchor="ctr"/>
                </a:tc>
              </a:tr>
              <a:tr h="123314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Geant4</a:t>
                      </a:r>
                      <a:r>
                        <a:rPr lang="en-US" sz="1600" baseline="0" dirty="0" smtClean="0"/>
                        <a:t> or </a:t>
                      </a:r>
                      <a:r>
                        <a:rPr lang="en-US" sz="1600" baseline="0" dirty="0" err="1" smtClean="0"/>
                        <a:t>GeantV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charset="0"/>
                        <a:buNone/>
                      </a:pPr>
                      <a:r>
                        <a:rPr lang="en-US" sz="1600" b="1" kern="120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VecGeom</a:t>
                      </a:r>
                      <a:r>
                        <a:rPr lang="en-US" sz="1600" b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2016 scalar</a:t>
                      </a:r>
                      <a:endParaRPr lang="en-US" sz="16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1" dirty="0" smtClean="0">
                          <a:solidFill>
                            <a:srgbClr val="0096FF"/>
                          </a:solidFill>
                        </a:rPr>
                        <a:t>Tabulated</a:t>
                      </a:r>
                      <a:r>
                        <a:rPr lang="en-US" sz="1600" b="1" baseline="0" dirty="0" smtClean="0">
                          <a:solidFill>
                            <a:srgbClr val="0096FF"/>
                          </a:solidFill>
                        </a:rPr>
                        <a:t> Physics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aseline="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aseline="0" dirty="0" smtClean="0"/>
                        <a:t>Scalar Physics Code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 smtClean="0"/>
                        <a:t>Helix (Fixed</a:t>
                      </a:r>
                      <a:r>
                        <a:rPr lang="en-US" sz="1600" baseline="0" dirty="0" smtClean="0"/>
                        <a:t> Field)</a:t>
                      </a:r>
                      <a:endParaRPr lang="en-US" sz="160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1" dirty="0" smtClean="0">
                          <a:solidFill>
                            <a:srgbClr val="0096FF"/>
                          </a:solidFill>
                        </a:rPr>
                        <a:t>Cash-Karp</a:t>
                      </a:r>
                      <a:r>
                        <a:rPr lang="en-US" sz="1600" b="1" baseline="0" dirty="0" smtClean="0">
                          <a:solidFill>
                            <a:srgbClr val="0096FF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0096FF"/>
                          </a:solidFill>
                        </a:rPr>
                        <a:t>Runge-Kutta</a:t>
                      </a:r>
                      <a:endParaRPr lang="en-US" sz="1600" b="1" dirty="0">
                        <a:solidFill>
                          <a:srgbClr val="0096FF"/>
                        </a:solidFill>
                      </a:endParaRPr>
                    </a:p>
                  </a:txBody>
                  <a:tcPr anchor="ctr"/>
                </a:tc>
              </a:tr>
              <a:tr h="1421870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GeantV</a:t>
                      </a:r>
                      <a:r>
                        <a:rPr lang="en-US" sz="1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only</a:t>
                      </a:r>
                      <a:endParaRPr lang="en-US" sz="1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VecGeom</a:t>
                      </a:r>
                      <a:r>
                        <a:rPr lang="en-US" sz="1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2015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aseline="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aseline="0" dirty="0" err="1" smtClean="0"/>
                        <a:t>VecGeom</a:t>
                      </a:r>
                      <a:r>
                        <a:rPr lang="en-US" sz="1600" baseline="0" dirty="0" smtClean="0"/>
                        <a:t> 2016 vector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aseline="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1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Legacy </a:t>
                      </a:r>
                      <a:r>
                        <a:rPr lang="en-US" sz="1600" b="1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TGeo</a:t>
                      </a:r>
                      <a:endParaRPr lang="en-US" sz="1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Vector Physics Code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Vectorized</a:t>
                      </a:r>
                      <a:r>
                        <a:rPr lang="en-US" sz="1600" dirty="0" smtClean="0"/>
                        <a:t> RK Implementation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48126" y="1350126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Semantic  changes</a:t>
            </a:r>
            <a:endParaRPr lang="en-US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4594141" y="1681827"/>
            <a:ext cx="4398786" cy="764810"/>
            <a:chOff x="4633898" y="1673876"/>
            <a:chExt cx="4400500" cy="764810"/>
          </a:xfrm>
        </p:grpSpPr>
        <p:sp>
          <p:nvSpPr>
            <p:cNvPr id="8" name="Arc 7"/>
            <p:cNvSpPr/>
            <p:nvPr/>
          </p:nvSpPr>
          <p:spPr>
            <a:xfrm>
              <a:off x="4635612" y="1673876"/>
              <a:ext cx="4398786" cy="759153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flipH="1">
              <a:off x="4633898" y="1679533"/>
              <a:ext cx="4398786" cy="759153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3617844" y="6266609"/>
            <a:ext cx="413468" cy="36933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3841806" y="5274021"/>
            <a:ext cx="413468" cy="36933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13804" y="4401441"/>
            <a:ext cx="413468" cy="36933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Putting It All </a:t>
            </a:r>
            <a:r>
              <a:rPr lang="en-US" dirty="0"/>
              <a:t>Together - CMS </a:t>
            </a:r>
            <a:r>
              <a:rPr lang="en-US" dirty="0" smtClean="0"/>
              <a:t>Yardstick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2355" y="4603805"/>
            <a:ext cx="3994085" cy="196527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Some of the improvements can be back ported to G4</a:t>
            </a:r>
          </a:p>
          <a:p>
            <a:r>
              <a:rPr lang="en-US" dirty="0" smtClean="0"/>
              <a:t>Overhead </a:t>
            </a:r>
            <a:r>
              <a:rPr lang="en-US" dirty="0"/>
              <a:t>of basket handling is under control </a:t>
            </a:r>
            <a:endParaRPr lang="en-US" dirty="0" smtClean="0"/>
          </a:p>
          <a:p>
            <a:r>
              <a:rPr lang="en-US" dirty="0" smtClean="0"/>
              <a:t>Ready to take advantage of vectorization throughout.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55" y="2193010"/>
            <a:ext cx="4381168" cy="40839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Improvement Factors </a:t>
            </a:r>
            <a:r>
              <a:rPr lang="en-US" dirty="0"/>
              <a:t>(</a:t>
            </a:r>
            <a:r>
              <a:rPr lang="en-US" dirty="0" smtClean="0"/>
              <a:t>total) with respect to G4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Legacy (</a:t>
            </a:r>
            <a:r>
              <a:rPr lang="en-US" dirty="0" err="1" smtClean="0"/>
              <a:t>TGeo</a:t>
            </a:r>
            <a:r>
              <a:rPr lang="en-US" dirty="0" smtClean="0"/>
              <a:t>) Geometry library:</a:t>
            </a:r>
          </a:p>
          <a:p>
            <a:pPr lvl="1"/>
            <a:r>
              <a:rPr lang="en-US" b="1" dirty="0" smtClean="0"/>
              <a:t>1.5</a:t>
            </a:r>
            <a:r>
              <a:rPr lang="en-US" dirty="0" smtClean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</a:t>
            </a:r>
            <a:r>
              <a:rPr lang="en-US" dirty="0" smtClean="0"/>
              <a:t>Algorithmic improvements in infrastructure.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2015 </a:t>
            </a:r>
            <a:r>
              <a:rPr lang="en-US" dirty="0" err="1" smtClean="0"/>
              <a:t>VecGeom</a:t>
            </a:r>
            <a:r>
              <a:rPr lang="en-US" dirty="0" smtClean="0"/>
              <a:t> (estimate)</a:t>
            </a:r>
          </a:p>
          <a:p>
            <a:pPr lvl="1"/>
            <a:r>
              <a:rPr lang="en-US" b="1" dirty="0" smtClean="0"/>
              <a:t>2.4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Algorithmic improvements in Geometry</a:t>
            </a: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Upcoming </a:t>
            </a:r>
            <a:r>
              <a:rPr lang="en-US" dirty="0" err="1" smtClean="0">
                <a:sym typeface="Wingdings"/>
              </a:rPr>
              <a:t>VecGeom</a:t>
            </a:r>
            <a:r>
              <a:rPr lang="en-US" dirty="0" smtClean="0">
                <a:sym typeface="Wingdings"/>
              </a:rPr>
              <a:t> (early result)</a:t>
            </a:r>
          </a:p>
          <a:p>
            <a:pPr lvl="1"/>
            <a:r>
              <a:rPr lang="en-US" b="1" dirty="0" smtClean="0">
                <a:sym typeface="Wingdings"/>
              </a:rPr>
              <a:t>3.3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Further Geometric </a:t>
            </a:r>
            <a:r>
              <a:rPr lang="en-US" dirty="0">
                <a:sym typeface="Wingdings"/>
              </a:rPr>
              <a:t>algorithmic </a:t>
            </a:r>
            <a:r>
              <a:rPr lang="en-US" dirty="0" smtClean="0">
                <a:sym typeface="Wingdings"/>
              </a:rPr>
              <a:t>improvements and some vectorization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28</a:t>
            </a:fld>
            <a:endParaRPr lang="en-US"/>
          </a:p>
        </p:txBody>
      </p:sp>
      <p:pic>
        <p:nvPicPr>
          <p:cNvPr id="1026" name="Picture 2" descr="http://home.web.cern.ch/sites/home.web.cern.ch/files/image/featured/2013/09/beam-pi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57" y="1786000"/>
            <a:ext cx="3922082" cy="262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729" name="Shape 729"/>
          <p:cNvSpPr>
            <a:spLocks noGrp="1"/>
          </p:cNvSpPr>
          <p:nvPr>
            <p:ph idx="1"/>
          </p:nvPr>
        </p:nvSpPr>
        <p:spPr>
          <a:xfrm>
            <a:off x="166977" y="1852654"/>
            <a:ext cx="8557923" cy="441367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Repeat the test with the introduction of</a:t>
            </a:r>
          </a:p>
          <a:p>
            <a:pPr lvl="1"/>
            <a:r>
              <a:rPr lang="en-US" dirty="0" err="1" smtClean="0"/>
              <a:t>Vectorised</a:t>
            </a:r>
            <a:r>
              <a:rPr lang="en-US" dirty="0" smtClean="0"/>
              <a:t> EM physics</a:t>
            </a:r>
          </a:p>
          <a:p>
            <a:pPr lvl="1"/>
            <a:r>
              <a:rPr lang="en-US" dirty="0" err="1" smtClean="0"/>
              <a:t>Vectorised</a:t>
            </a:r>
            <a:r>
              <a:rPr lang="en-US" dirty="0" smtClean="0"/>
              <a:t> transport in Mag Field</a:t>
            </a:r>
          </a:p>
          <a:p>
            <a:r>
              <a:rPr lang="en-US" dirty="0" smtClean="0"/>
              <a:t>Develop simple classes for materials and particles to be able to run on coprocessors to enable physics on the GPU and Xeon Phi full CMS yardstick</a:t>
            </a:r>
          </a:p>
          <a:p>
            <a:r>
              <a:rPr lang="en-US" dirty="0"/>
              <a:t>… implementing a “preliminary performance yard-stick” combining all prototype features </a:t>
            </a:r>
          </a:p>
          <a:p>
            <a:pPr lvl="1"/>
            <a:r>
              <a:rPr lang="en-US" dirty="0"/>
              <a:t>SIMD gains in the full CMS experiment setup</a:t>
            </a:r>
          </a:p>
          <a:p>
            <a:pPr lvl="1"/>
            <a:r>
              <a:rPr lang="en-US" dirty="0"/>
              <a:t>Coprocessor broker in action: part of the full transport kernel running on </a:t>
            </a:r>
            <a:r>
              <a:rPr lang="en-US" dirty="0" err="1"/>
              <a:t>Xeon®Phi</a:t>
            </a:r>
            <a:r>
              <a:rPr lang="en-US" dirty="0"/>
              <a:t>® and GPGPU</a:t>
            </a:r>
          </a:p>
          <a:p>
            <a:pPr lvl="1"/>
            <a:r>
              <a:rPr lang="en-US" dirty="0"/>
              <a:t>Scalability and NUMA awareness for </a:t>
            </a:r>
            <a:r>
              <a:rPr lang="en-US" dirty="0" err="1"/>
              <a:t>rebasketizing</a:t>
            </a:r>
            <a:r>
              <a:rPr lang="en-US" dirty="0"/>
              <a:t> procedure</a:t>
            </a:r>
          </a:p>
          <a:p>
            <a:pPr lvl="1"/>
            <a:r>
              <a:rPr lang="en-US" dirty="0"/>
              <a:t>… achieving these just moves the target a bit further</a:t>
            </a:r>
          </a:p>
          <a:p>
            <a:r>
              <a:rPr lang="is-IS" dirty="0"/>
              <a:t>… testing s</a:t>
            </a:r>
            <a:r>
              <a:rPr lang="en-US" dirty="0" err="1"/>
              <a:t>caling</a:t>
            </a:r>
            <a:r>
              <a:rPr lang="en-US" dirty="0"/>
              <a:t> up to large node count through MPI, e.g. on CORI</a:t>
            </a:r>
          </a:p>
          <a:p>
            <a:pPr lvl="1"/>
            <a:r>
              <a:rPr lang="en-US" dirty="0"/>
              <a:t>Input distribution and Output gathering. </a:t>
            </a:r>
          </a:p>
          <a:p>
            <a:endParaRPr lang="en-US" dirty="0" smtClean="0"/>
          </a:p>
        </p:txBody>
      </p:sp>
      <p:sp>
        <p:nvSpPr>
          <p:cNvPr id="730" name="Shape 7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29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8515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="" xmlns:p14="http://schemas.microsoft.com/office/powerpoint/2010/main" Requires="p14">
      <p:transition spd="slow">
        <p:wipe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8"/>
          <p:cNvSpPr>
            <a:spLocks noGrp="1" noChangeArrowheads="1"/>
          </p:cNvSpPr>
          <p:nvPr>
            <p:ph idx="1"/>
          </p:nvPr>
        </p:nvSpPr>
        <p:spPr>
          <a:xfrm>
            <a:off x="138411" y="1750960"/>
            <a:ext cx="4849937" cy="1171280"/>
          </a:xfrm>
          <a:ln/>
        </p:spPr>
        <p:txBody>
          <a:bodyPr vert="horz" lIns="91440" tIns="45720" rIns="116999" bIns="45720" rtlCol="0"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en-US" sz="1758" dirty="0" smtClean="0"/>
              <a:t>Event level Parallelism</a:t>
            </a:r>
          </a:p>
          <a:p>
            <a:pPr lvl="1">
              <a:spcBef>
                <a:spcPct val="0"/>
              </a:spcBef>
            </a:pPr>
            <a:r>
              <a:rPr lang="en-US" altLang="en-US" sz="1558" dirty="0" smtClean="0"/>
              <a:t>Each thread processes one full event exclusively</a:t>
            </a:r>
            <a:endParaRPr lang="en-US" altLang="en-US" sz="1358" dirty="0"/>
          </a:p>
          <a:p>
            <a:pPr lvl="1">
              <a:spcBef>
                <a:spcPct val="0"/>
              </a:spcBef>
            </a:pPr>
            <a:r>
              <a:rPr lang="en-US" sz="1558" dirty="0"/>
              <a:t>Part of Geant4 since release 10.0, Dec. 2013</a:t>
            </a:r>
            <a:endParaRPr lang="en-US" altLang="en-US" sz="1558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FB6B-BBB5-1843-B6B6-F50DD933C14C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467693" y="6384726"/>
            <a:ext cx="8233172" cy="1117"/>
          </a:xfrm>
          <a:prstGeom prst="line">
            <a:avLst/>
          </a:prstGeom>
          <a:noFill/>
          <a:ln w="19050" cap="flat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46" r="60117" b="1312"/>
          <a:stretch>
            <a:fillRect/>
          </a:stretch>
        </p:blipFill>
        <p:spPr bwMode="auto">
          <a:xfrm>
            <a:off x="138411" y="2902149"/>
            <a:ext cx="4636740" cy="301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87" y="3466951"/>
            <a:ext cx="2056061" cy="137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51" name="Rectangle 11"/>
          <p:cNvSpPr>
            <a:spLocks/>
          </p:cNvSpPr>
          <p:nvPr/>
        </p:nvSpPr>
        <p:spPr bwMode="auto">
          <a:xfrm>
            <a:off x="743396" y="5900291"/>
            <a:ext cx="3451634" cy="29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26789" tIns="26789" rIns="55364" bIns="26789">
            <a:spAutoFit/>
          </a:bodyPr>
          <a:lstStyle>
            <a:lvl1pPr marL="1588">
              <a:defRPr sz="1200">
                <a:solidFill>
                  <a:schemeClr val="tx1"/>
                </a:solidFill>
                <a:latin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547" dirty="0">
                <a:latin typeface="Arial Italic" charset="0"/>
                <a:ea typeface="Arial Italic" charset="0"/>
                <a:cs typeface="Arial Italic" charset="0"/>
                <a:sym typeface="Arial Italic" charset="0"/>
              </a:rPr>
              <a:t>Preliminary, Courtesy of </a:t>
            </a:r>
            <a:r>
              <a:rPr lang="en-US" altLang="en-US" sz="1547" dirty="0" err="1">
                <a:latin typeface="Arial Italic" charset="0"/>
                <a:ea typeface="Arial Italic" charset="0"/>
                <a:cs typeface="Arial Italic" charset="0"/>
                <a:sym typeface="Arial Italic" charset="0"/>
              </a:rPr>
              <a:t>A.Dotti</a:t>
            </a:r>
            <a:r>
              <a:rPr lang="en-US" altLang="en-US" sz="1547" dirty="0">
                <a:latin typeface="Arial Italic" charset="0"/>
                <a:ea typeface="Arial Italic" charset="0"/>
                <a:cs typeface="Arial Italic" charset="0"/>
                <a:sym typeface="Arial Italic" charset="0"/>
              </a:rPr>
              <a:t>, SLAC</a:t>
            </a:r>
          </a:p>
        </p:txBody>
      </p:sp>
      <p:sp>
        <p:nvSpPr>
          <p:cNvPr id="10253" name="Rectangle 13"/>
          <p:cNvSpPr>
            <a:spLocks/>
          </p:cNvSpPr>
          <p:nvPr/>
        </p:nvSpPr>
        <p:spPr bwMode="auto">
          <a:xfrm>
            <a:off x="5054203" y="1732359"/>
            <a:ext cx="3679031" cy="426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 anchor="ctr"/>
          <a:lstStyle>
            <a:lvl1pPr marL="342900" indent="-342900">
              <a:defRPr sz="1200">
                <a:solidFill>
                  <a:schemeClr val="tx1"/>
                </a:solidFill>
                <a:latin typeface="Arial" charset="0"/>
              </a:defRPr>
            </a:lvl1pPr>
            <a:lvl2pPr marL="658813" indent="-325438"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562"/>
              </a:spcBef>
              <a:buClr>
                <a:srgbClr val="CC9900"/>
              </a:buClr>
              <a:buSzPct val="63000"/>
              <a:buFont typeface="Wingdings" charset="2"/>
              <a:buChar char="n"/>
            </a:pPr>
            <a:r>
              <a:rPr lang="en-US" altLang="en-US" sz="2391" dirty="0">
                <a:ea typeface="Arial" charset="0"/>
                <a:cs typeface="Arial" charset="0"/>
              </a:rPr>
              <a:t>Demonstrates</a:t>
            </a:r>
          </a:p>
          <a:p>
            <a:pPr lvl="1">
              <a:spcBef>
                <a:spcPts val="492"/>
              </a:spcBef>
              <a:buClr>
                <a:srgbClr val="3B812F"/>
              </a:buClr>
              <a:buSzPct val="60000"/>
              <a:buFont typeface="Wingdings" charset="2"/>
              <a:buChar char="q"/>
            </a:pPr>
            <a:r>
              <a:rPr lang="en-US" altLang="en-US" sz="1969" dirty="0">
                <a:ea typeface="Arial" charset="0"/>
                <a:cs typeface="Arial" charset="0"/>
              </a:rPr>
              <a:t>Linear scaling of throughput with number of threads </a:t>
            </a:r>
          </a:p>
          <a:p>
            <a:pPr>
              <a:spcBef>
                <a:spcPts val="562"/>
              </a:spcBef>
              <a:buClr>
                <a:srgbClr val="CC9900"/>
              </a:buClr>
              <a:buSzPct val="63000"/>
              <a:buFont typeface="Wingdings" charset="2"/>
              <a:buChar char="n"/>
            </a:pPr>
            <a:r>
              <a:rPr lang="en-US" altLang="en-US" sz="1969" dirty="0" smtClean="0">
                <a:ea typeface="Arial" charset="0"/>
                <a:cs typeface="Arial" charset="0"/>
              </a:rPr>
              <a:t>Large savings in memory</a:t>
            </a:r>
            <a:r>
              <a:rPr lang="en-US" altLang="en-US" sz="1969" smtClean="0">
                <a:ea typeface="Arial" charset="0"/>
                <a:cs typeface="Arial" charset="0"/>
              </a:rPr>
              <a:t>: </a:t>
            </a:r>
            <a:r>
              <a:rPr lang="en-US" altLang="en-US" sz="1969">
                <a:ea typeface="Arial" charset="0"/>
                <a:cs typeface="Arial" charset="0"/>
              </a:rPr>
              <a:t>9</a:t>
            </a:r>
            <a:r>
              <a:rPr lang="en-US" altLang="en-US" sz="1969" smtClean="0">
                <a:ea typeface="Arial" charset="0"/>
                <a:cs typeface="Arial" charset="0"/>
              </a:rPr>
              <a:t>MB  </a:t>
            </a:r>
            <a:r>
              <a:rPr lang="en-US" altLang="en-US" sz="1969" dirty="0" smtClean="0">
                <a:ea typeface="Arial" charset="0"/>
                <a:cs typeface="Arial" charset="0"/>
              </a:rPr>
              <a:t>extra memory per thread</a:t>
            </a:r>
          </a:p>
          <a:p>
            <a:pPr>
              <a:spcBef>
                <a:spcPts val="562"/>
              </a:spcBef>
              <a:buClr>
                <a:srgbClr val="CC9900"/>
              </a:buClr>
              <a:buSzPct val="63000"/>
              <a:buFont typeface="Wingdings" charset="2"/>
              <a:buChar char="n"/>
            </a:pPr>
            <a:endParaRPr lang="en-US" altLang="en-US" sz="1969" dirty="0">
              <a:ea typeface="Arial" charset="0"/>
              <a:cs typeface="Arial" charset="0"/>
            </a:endParaRPr>
          </a:p>
          <a:p>
            <a:pPr>
              <a:spcBef>
                <a:spcPts val="562"/>
              </a:spcBef>
              <a:buClr>
                <a:srgbClr val="CC9900"/>
              </a:buClr>
              <a:buSzPct val="63000"/>
              <a:buFont typeface="Wingdings" charset="2"/>
              <a:buChar char="n"/>
            </a:pPr>
            <a:r>
              <a:rPr lang="en-US" altLang="en-US" sz="1969" dirty="0" smtClean="0">
                <a:ea typeface="Arial" charset="0"/>
                <a:cs typeface="Arial" charset="0"/>
              </a:rPr>
              <a:t>No Performance/Throughput increase</a:t>
            </a:r>
          </a:p>
        </p:txBody>
      </p:sp>
      <p:sp>
        <p:nvSpPr>
          <p:cNvPr id="11" name="Shape 209"/>
          <p:cNvSpPr txBox="1">
            <a:spLocks/>
          </p:cNvSpPr>
          <p:nvPr/>
        </p:nvSpPr>
        <p:spPr>
          <a:xfrm>
            <a:off x="-1" y="652518"/>
            <a:ext cx="8945217" cy="914400"/>
          </a:xfrm>
          <a:prstGeom prst="rect">
            <a:avLst/>
          </a:prstGeom>
          <a:solidFill>
            <a:srgbClr val="3176CB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lear Sans"/>
                <a:ea typeface="+mj-ea"/>
                <a:cs typeface="Clear Sans"/>
              </a:defRPr>
            </a:lvl1pPr>
          </a:lstStyle>
          <a:p>
            <a:r>
              <a:rPr lang="en-US" altLang="en-US" dirty="0"/>
              <a:t>Geant4 Multi-threading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96264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VecGeom</a:t>
            </a:r>
            <a:r>
              <a:rPr lang="en-US" dirty="0" smtClean="0"/>
              <a:t> alpha release ready to be tested as Geant4 geometry update.</a:t>
            </a:r>
          </a:p>
          <a:p>
            <a:pPr lvl="1"/>
            <a:r>
              <a:rPr lang="en-US" dirty="0" smtClean="0"/>
              <a:t>Magnetic field code update will also eventually be available to Geant4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VecCore</a:t>
            </a:r>
            <a:r>
              <a:rPr lang="en-US" dirty="0" smtClean="0"/>
              <a:t> can be used to develop technology agnostic vector code</a:t>
            </a:r>
          </a:p>
          <a:p>
            <a:pPr lvl="1"/>
            <a:endParaRPr lang="en-US" dirty="0"/>
          </a:p>
          <a:p>
            <a:r>
              <a:rPr lang="en-US" dirty="0" err="1" smtClean="0"/>
              <a:t>GeantV</a:t>
            </a:r>
            <a:r>
              <a:rPr lang="en-US" dirty="0" smtClean="0"/>
              <a:t> ready to get out of the laboratory</a:t>
            </a:r>
          </a:p>
          <a:p>
            <a:pPr lvl="1"/>
            <a:r>
              <a:rPr lang="en-US" dirty="0" smtClean="0"/>
              <a:t>Starting to think about/design interfaces for user actions, digitization, etc.</a:t>
            </a:r>
          </a:p>
          <a:p>
            <a:pPr lvl="1"/>
            <a:r>
              <a:rPr lang="en-US" dirty="0" smtClean="0"/>
              <a:t>Welcoming early stakeholders to start </a:t>
            </a:r>
            <a:r>
              <a:rPr lang="en-US" dirty="0"/>
              <a:t>reviewing </a:t>
            </a:r>
            <a:r>
              <a:rPr lang="en-US" dirty="0" smtClean="0"/>
              <a:t>the interfaces needed for a full application and develop more realistic tests and prototypes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5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spc="240"/>
            </a:lvl1pPr>
          </a:lstStyle>
          <a:p>
            <a:r>
              <a:rPr lang="en-US" sz="3600" smtClean="0"/>
              <a:t>Restating our case</a:t>
            </a:r>
            <a:endParaRPr lang="en-US" sz="3600"/>
          </a:p>
        </p:txBody>
      </p:sp>
      <p:sp>
        <p:nvSpPr>
          <p:cNvPr id="725" name="Shape 725"/>
          <p:cNvSpPr>
            <a:spLocks noGrp="1"/>
          </p:cNvSpPr>
          <p:nvPr>
            <p:ph idx="1"/>
          </p:nvPr>
        </p:nvSpPr>
        <p:spPr>
          <a:xfrm>
            <a:off x="437323" y="1940117"/>
            <a:ext cx="8287578" cy="44209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developed the three main components</a:t>
            </a:r>
          </a:p>
          <a:p>
            <a:pPr lvl="1"/>
            <a:r>
              <a:rPr lang="en-US" dirty="0" smtClean="0"/>
              <a:t>A multithread scheduler to handle the particle baskets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vectorised</a:t>
            </a:r>
            <a:r>
              <a:rPr lang="en-US" dirty="0" smtClean="0"/>
              <a:t> geometry library and navigator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vectorised</a:t>
            </a:r>
            <a:r>
              <a:rPr lang="en-US" dirty="0" smtClean="0"/>
              <a:t> Compton scattering and a tabulated physics list</a:t>
            </a:r>
          </a:p>
          <a:p>
            <a:r>
              <a:rPr lang="en-US" dirty="0" smtClean="0"/>
              <a:t>Our results indicate that</a:t>
            </a:r>
          </a:p>
          <a:p>
            <a:pPr lvl="1"/>
            <a:r>
              <a:rPr lang="en-US" dirty="0" smtClean="0"/>
              <a:t>Basket handling introduces a minimal overhead </a:t>
            </a:r>
          </a:p>
          <a:p>
            <a:pPr lvl="1"/>
            <a:r>
              <a:rPr lang="en-US" dirty="0" smtClean="0"/>
              <a:t>SIMD gains half an order of magnitude in performance</a:t>
            </a:r>
          </a:p>
          <a:p>
            <a:r>
              <a:rPr lang="en-US" dirty="0" smtClean="0"/>
              <a:t>An optimistic prediction based on our results gives an improvement factor </a:t>
            </a:r>
            <a:r>
              <a:rPr lang="en-US" b="1" i="1" dirty="0" smtClean="0">
                <a:solidFill>
                  <a:srgbClr val="C00000"/>
                </a:solidFill>
              </a:rPr>
              <a:t>beyond the 3.3</a:t>
            </a:r>
            <a:r>
              <a:rPr lang="en-US" dirty="0" smtClean="0"/>
              <a:t> currently achieved on CPU</a:t>
            </a:r>
          </a:p>
          <a:p>
            <a:r>
              <a:rPr lang="en-US" dirty="0" smtClean="0"/>
              <a:t>GPU and Xeon Phi improvement factors are expected to be higher</a:t>
            </a:r>
          </a:p>
          <a:p>
            <a:pPr marL="0" indent="0">
              <a:buNone/>
            </a:pPr>
            <a:r>
              <a:rPr lang="en-US" sz="2200" b="1" i="1" dirty="0" smtClean="0"/>
              <a:t>We are on track with achieving </a:t>
            </a:r>
            <a:r>
              <a:rPr lang="en-US" sz="2200" b="1" i="1" dirty="0"/>
              <a:t>our </a:t>
            </a:r>
            <a:r>
              <a:rPr lang="en-US" sz="2200" b="1" i="1" dirty="0" smtClean="0"/>
              <a:t>objectives (see </a:t>
            </a:r>
            <a:r>
              <a:rPr lang="en-US" sz="2200" b="1" i="1" dirty="0"/>
              <a:t>slide 22, 2 to 5 speedup</a:t>
            </a:r>
            <a:r>
              <a:rPr lang="en-US" sz="2200" b="1" i="1" dirty="0" smtClean="0"/>
              <a:t>)</a:t>
            </a:r>
            <a:endParaRPr lang="en-US" sz="2200" b="1" i="1" dirty="0"/>
          </a:p>
        </p:txBody>
      </p:sp>
      <p:sp>
        <p:nvSpPr>
          <p:cNvPr id="726" name="Shape 7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31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5384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="" xmlns:p14="http://schemas.microsoft.com/office/powerpoint/2010/main" Requires="p14">
      <p:transition spd="slow">
        <p:wipe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91339" y="2099330"/>
            <a:ext cx="3472691" cy="3516414"/>
            <a:chOff x="7114924" y="2594834"/>
            <a:chExt cx="4938938" cy="5001122"/>
          </a:xfrm>
        </p:grpSpPr>
        <p:grpSp>
          <p:nvGrpSpPr>
            <p:cNvPr id="2" name="Group 1"/>
            <p:cNvGrpSpPr/>
            <p:nvPr/>
          </p:nvGrpSpPr>
          <p:grpSpPr>
            <a:xfrm>
              <a:off x="7172175" y="2594857"/>
              <a:ext cx="4863075" cy="4695063"/>
              <a:chOff x="7946462" y="660503"/>
              <a:chExt cx="4863075" cy="4695063"/>
            </a:xfrm>
          </p:grpSpPr>
          <p:grpSp>
            <p:nvGrpSpPr>
              <p:cNvPr id="182" name="Group 182"/>
              <p:cNvGrpSpPr/>
              <p:nvPr/>
            </p:nvGrpSpPr>
            <p:grpSpPr>
              <a:xfrm>
                <a:off x="7946462" y="660503"/>
                <a:ext cx="4863075" cy="4695063"/>
                <a:chOff x="-60" y="0"/>
                <a:chExt cx="5095538" cy="5101895"/>
              </a:xfrm>
            </p:grpSpPr>
            <p:pic>
              <p:nvPicPr>
                <p:cNvPr id="180" name="image6.gif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1297" t="3009" r="2499" b="1596"/>
                <a:stretch>
                  <a:fillRect/>
                </a:stretch>
              </p:blipFill>
              <p:spPr>
                <a:xfrm>
                  <a:off x="-61" y="69373"/>
                  <a:ext cx="5095540" cy="503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6" h="21498" extrusionOk="0">
                      <a:moveTo>
                        <a:pt x="52" y="4"/>
                      </a:moveTo>
                      <a:cubicBezTo>
                        <a:pt x="32" y="9"/>
                        <a:pt x="24" y="33"/>
                        <a:pt x="40" y="75"/>
                      </a:cubicBezTo>
                      <a:cubicBezTo>
                        <a:pt x="56" y="116"/>
                        <a:pt x="47" y="177"/>
                        <a:pt x="18" y="211"/>
                      </a:cubicBezTo>
                      <a:cubicBezTo>
                        <a:pt x="8" y="223"/>
                        <a:pt x="1" y="233"/>
                        <a:pt x="0" y="241"/>
                      </a:cubicBezTo>
                      <a:cubicBezTo>
                        <a:pt x="-4" y="265"/>
                        <a:pt x="38" y="270"/>
                        <a:pt x="153" y="265"/>
                      </a:cubicBezTo>
                      <a:cubicBezTo>
                        <a:pt x="256" y="261"/>
                        <a:pt x="364" y="281"/>
                        <a:pt x="392" y="309"/>
                      </a:cubicBezTo>
                      <a:cubicBezTo>
                        <a:pt x="430" y="348"/>
                        <a:pt x="458" y="346"/>
                        <a:pt x="506" y="306"/>
                      </a:cubicBezTo>
                      <a:cubicBezTo>
                        <a:pt x="542" y="275"/>
                        <a:pt x="714" y="252"/>
                        <a:pt x="893" y="251"/>
                      </a:cubicBezTo>
                      <a:cubicBezTo>
                        <a:pt x="1206" y="250"/>
                        <a:pt x="1213" y="246"/>
                        <a:pt x="1226" y="129"/>
                      </a:cubicBezTo>
                      <a:lnTo>
                        <a:pt x="1241" y="9"/>
                      </a:lnTo>
                      <a:lnTo>
                        <a:pt x="922" y="16"/>
                      </a:lnTo>
                      <a:cubicBezTo>
                        <a:pt x="635" y="22"/>
                        <a:pt x="598" y="34"/>
                        <a:pt x="548" y="131"/>
                      </a:cubicBezTo>
                      <a:cubicBezTo>
                        <a:pt x="474" y="278"/>
                        <a:pt x="407" y="276"/>
                        <a:pt x="390" y="126"/>
                      </a:cubicBezTo>
                      <a:cubicBezTo>
                        <a:pt x="376" y="1"/>
                        <a:pt x="279" y="-43"/>
                        <a:pt x="222" y="50"/>
                      </a:cubicBezTo>
                      <a:cubicBezTo>
                        <a:pt x="200" y="85"/>
                        <a:pt x="178" y="85"/>
                        <a:pt x="143" y="50"/>
                      </a:cubicBezTo>
                      <a:cubicBezTo>
                        <a:pt x="106" y="13"/>
                        <a:pt x="73" y="-1"/>
                        <a:pt x="52" y="4"/>
                      </a:cubicBezTo>
                      <a:close/>
                      <a:moveTo>
                        <a:pt x="1739" y="16"/>
                      </a:moveTo>
                      <a:cubicBezTo>
                        <a:pt x="1460" y="10"/>
                        <a:pt x="1415" y="21"/>
                        <a:pt x="1415" y="87"/>
                      </a:cubicBezTo>
                      <a:cubicBezTo>
                        <a:pt x="1415" y="129"/>
                        <a:pt x="1395" y="185"/>
                        <a:pt x="1371" y="209"/>
                      </a:cubicBezTo>
                      <a:cubicBezTo>
                        <a:pt x="1342" y="238"/>
                        <a:pt x="1363" y="257"/>
                        <a:pt x="1435" y="263"/>
                      </a:cubicBezTo>
                      <a:cubicBezTo>
                        <a:pt x="1495" y="268"/>
                        <a:pt x="1557" y="250"/>
                        <a:pt x="1573" y="224"/>
                      </a:cubicBezTo>
                      <a:cubicBezTo>
                        <a:pt x="1591" y="195"/>
                        <a:pt x="1622" y="193"/>
                        <a:pt x="1655" y="219"/>
                      </a:cubicBezTo>
                      <a:cubicBezTo>
                        <a:pt x="1684" y="242"/>
                        <a:pt x="1787" y="258"/>
                        <a:pt x="1886" y="255"/>
                      </a:cubicBezTo>
                      <a:cubicBezTo>
                        <a:pt x="2046" y="250"/>
                        <a:pt x="2066" y="237"/>
                        <a:pt x="2066" y="136"/>
                      </a:cubicBezTo>
                      <a:cubicBezTo>
                        <a:pt x="2066" y="26"/>
                        <a:pt x="2055" y="22"/>
                        <a:pt x="1739" y="16"/>
                      </a:cubicBezTo>
                      <a:close/>
                      <a:moveTo>
                        <a:pt x="2560" y="136"/>
                      </a:moveTo>
                      <a:lnTo>
                        <a:pt x="2570" y="5194"/>
                      </a:lnTo>
                      <a:cubicBezTo>
                        <a:pt x="2580" y="9682"/>
                        <a:pt x="2574" y="10256"/>
                        <a:pt x="2513" y="10302"/>
                      </a:cubicBezTo>
                      <a:cubicBezTo>
                        <a:pt x="2452" y="10348"/>
                        <a:pt x="2451" y="10356"/>
                        <a:pt x="2513" y="10380"/>
                      </a:cubicBezTo>
                      <a:cubicBezTo>
                        <a:pt x="2591" y="10410"/>
                        <a:pt x="2611" y="11754"/>
                        <a:pt x="2572" y="12441"/>
                      </a:cubicBezTo>
                      <a:cubicBezTo>
                        <a:pt x="2565" y="12556"/>
                        <a:pt x="2556" y="12652"/>
                        <a:pt x="2547" y="12721"/>
                      </a:cubicBezTo>
                      <a:cubicBezTo>
                        <a:pt x="2537" y="12790"/>
                        <a:pt x="2526" y="12833"/>
                        <a:pt x="2513" y="12838"/>
                      </a:cubicBezTo>
                      <a:cubicBezTo>
                        <a:pt x="2451" y="12862"/>
                        <a:pt x="2451" y="12868"/>
                        <a:pt x="2513" y="12914"/>
                      </a:cubicBezTo>
                      <a:cubicBezTo>
                        <a:pt x="2574" y="12960"/>
                        <a:pt x="2580" y="13399"/>
                        <a:pt x="2570" y="16756"/>
                      </a:cubicBezTo>
                      <a:lnTo>
                        <a:pt x="2560" y="20545"/>
                      </a:lnTo>
                      <a:lnTo>
                        <a:pt x="11584" y="20545"/>
                      </a:lnTo>
                      <a:lnTo>
                        <a:pt x="20609" y="20545"/>
                      </a:lnTo>
                      <a:lnTo>
                        <a:pt x="20609" y="20308"/>
                      </a:lnTo>
                      <a:lnTo>
                        <a:pt x="20609" y="20071"/>
                      </a:lnTo>
                      <a:lnTo>
                        <a:pt x="20832" y="20059"/>
                      </a:lnTo>
                      <a:lnTo>
                        <a:pt x="21058" y="20044"/>
                      </a:lnTo>
                      <a:lnTo>
                        <a:pt x="21048" y="18797"/>
                      </a:lnTo>
                      <a:cubicBezTo>
                        <a:pt x="21043" y="18111"/>
                        <a:pt x="21032" y="17540"/>
                        <a:pt x="21022" y="17531"/>
                      </a:cubicBezTo>
                      <a:cubicBezTo>
                        <a:pt x="21013" y="17522"/>
                        <a:pt x="20914" y="17508"/>
                        <a:pt x="20805" y="17502"/>
                      </a:cubicBezTo>
                      <a:lnTo>
                        <a:pt x="20609" y="17492"/>
                      </a:lnTo>
                      <a:lnTo>
                        <a:pt x="20609" y="15207"/>
                      </a:lnTo>
                      <a:lnTo>
                        <a:pt x="20609" y="12921"/>
                      </a:lnTo>
                      <a:lnTo>
                        <a:pt x="21101" y="12899"/>
                      </a:lnTo>
                      <a:lnTo>
                        <a:pt x="21596" y="12879"/>
                      </a:lnTo>
                      <a:lnTo>
                        <a:pt x="21101" y="12855"/>
                      </a:lnTo>
                      <a:lnTo>
                        <a:pt x="20609" y="12830"/>
                      </a:lnTo>
                      <a:lnTo>
                        <a:pt x="20609" y="11609"/>
                      </a:lnTo>
                      <a:lnTo>
                        <a:pt x="20609" y="10387"/>
                      </a:lnTo>
                      <a:lnTo>
                        <a:pt x="21101" y="10365"/>
                      </a:lnTo>
                      <a:lnTo>
                        <a:pt x="21596" y="10344"/>
                      </a:lnTo>
                      <a:lnTo>
                        <a:pt x="21101" y="10320"/>
                      </a:lnTo>
                      <a:lnTo>
                        <a:pt x="20609" y="10297"/>
                      </a:lnTo>
                      <a:lnTo>
                        <a:pt x="20599" y="6607"/>
                      </a:lnTo>
                      <a:cubicBezTo>
                        <a:pt x="20593" y="4579"/>
                        <a:pt x="20602" y="2889"/>
                        <a:pt x="20617" y="2852"/>
                      </a:cubicBezTo>
                      <a:cubicBezTo>
                        <a:pt x="20666" y="2733"/>
                        <a:pt x="20669" y="2671"/>
                        <a:pt x="20627" y="2645"/>
                      </a:cubicBezTo>
                      <a:cubicBezTo>
                        <a:pt x="20605" y="2631"/>
                        <a:pt x="20585" y="2399"/>
                        <a:pt x="20585" y="2130"/>
                      </a:cubicBezTo>
                      <a:cubicBezTo>
                        <a:pt x="20585" y="1744"/>
                        <a:pt x="20599" y="1630"/>
                        <a:pt x="20654" y="1584"/>
                      </a:cubicBezTo>
                      <a:cubicBezTo>
                        <a:pt x="20692" y="1552"/>
                        <a:pt x="20715" y="1500"/>
                        <a:pt x="20703" y="1469"/>
                      </a:cubicBezTo>
                      <a:cubicBezTo>
                        <a:pt x="20671" y="1385"/>
                        <a:pt x="20825" y="1257"/>
                        <a:pt x="20891" y="1313"/>
                      </a:cubicBezTo>
                      <a:cubicBezTo>
                        <a:pt x="20929" y="1344"/>
                        <a:pt x="20932" y="1343"/>
                        <a:pt x="20901" y="1306"/>
                      </a:cubicBezTo>
                      <a:cubicBezTo>
                        <a:pt x="20847" y="1240"/>
                        <a:pt x="20930" y="1073"/>
                        <a:pt x="20996" y="1114"/>
                      </a:cubicBezTo>
                      <a:cubicBezTo>
                        <a:pt x="21021" y="1130"/>
                        <a:pt x="21007" y="1074"/>
                        <a:pt x="20964" y="991"/>
                      </a:cubicBezTo>
                      <a:cubicBezTo>
                        <a:pt x="20910" y="886"/>
                        <a:pt x="20879" y="859"/>
                        <a:pt x="20864" y="906"/>
                      </a:cubicBezTo>
                      <a:cubicBezTo>
                        <a:pt x="20820" y="1047"/>
                        <a:pt x="20760" y="1088"/>
                        <a:pt x="20668" y="1038"/>
                      </a:cubicBezTo>
                      <a:cubicBezTo>
                        <a:pt x="20588" y="995"/>
                        <a:pt x="20581" y="949"/>
                        <a:pt x="20593" y="563"/>
                      </a:cubicBezTo>
                      <a:lnTo>
                        <a:pt x="20609" y="136"/>
                      </a:lnTo>
                      <a:lnTo>
                        <a:pt x="11584" y="136"/>
                      </a:lnTo>
                      <a:lnTo>
                        <a:pt x="2560" y="136"/>
                      </a:lnTo>
                      <a:close/>
                      <a:moveTo>
                        <a:pt x="296" y="2539"/>
                      </a:moveTo>
                      <a:cubicBezTo>
                        <a:pt x="278" y="2544"/>
                        <a:pt x="262" y="2588"/>
                        <a:pt x="262" y="2664"/>
                      </a:cubicBezTo>
                      <a:cubicBezTo>
                        <a:pt x="262" y="2750"/>
                        <a:pt x="292" y="2805"/>
                        <a:pt x="355" y="2834"/>
                      </a:cubicBezTo>
                      <a:cubicBezTo>
                        <a:pt x="416" y="2861"/>
                        <a:pt x="460" y="2860"/>
                        <a:pt x="481" y="2830"/>
                      </a:cubicBezTo>
                      <a:cubicBezTo>
                        <a:pt x="499" y="2805"/>
                        <a:pt x="671" y="2784"/>
                        <a:pt x="863" y="2784"/>
                      </a:cubicBezTo>
                      <a:cubicBezTo>
                        <a:pt x="1208" y="2784"/>
                        <a:pt x="1213" y="2782"/>
                        <a:pt x="1226" y="2664"/>
                      </a:cubicBezTo>
                      <a:lnTo>
                        <a:pt x="1241" y="2544"/>
                      </a:lnTo>
                      <a:lnTo>
                        <a:pt x="917" y="2550"/>
                      </a:lnTo>
                      <a:cubicBezTo>
                        <a:pt x="623" y="2557"/>
                        <a:pt x="590" y="2567"/>
                        <a:pt x="555" y="2662"/>
                      </a:cubicBezTo>
                      <a:cubicBezTo>
                        <a:pt x="506" y="2795"/>
                        <a:pt x="365" y="2778"/>
                        <a:pt x="345" y="2637"/>
                      </a:cubicBezTo>
                      <a:cubicBezTo>
                        <a:pt x="335" y="2564"/>
                        <a:pt x="314" y="2533"/>
                        <a:pt x="296" y="2539"/>
                      </a:cubicBezTo>
                      <a:close/>
                      <a:moveTo>
                        <a:pt x="1739" y="2550"/>
                      </a:moveTo>
                      <a:cubicBezTo>
                        <a:pt x="1430" y="2544"/>
                        <a:pt x="1415" y="2550"/>
                        <a:pt x="1415" y="2645"/>
                      </a:cubicBezTo>
                      <a:cubicBezTo>
                        <a:pt x="1415" y="2701"/>
                        <a:pt x="1427" y="2761"/>
                        <a:pt x="1443" y="2778"/>
                      </a:cubicBezTo>
                      <a:cubicBezTo>
                        <a:pt x="1487" y="2821"/>
                        <a:pt x="1539" y="2813"/>
                        <a:pt x="1573" y="2759"/>
                      </a:cubicBezTo>
                      <a:cubicBezTo>
                        <a:pt x="1591" y="2729"/>
                        <a:pt x="1622" y="2727"/>
                        <a:pt x="1655" y="2754"/>
                      </a:cubicBezTo>
                      <a:cubicBezTo>
                        <a:pt x="1684" y="2777"/>
                        <a:pt x="1787" y="2793"/>
                        <a:pt x="1886" y="2789"/>
                      </a:cubicBezTo>
                      <a:cubicBezTo>
                        <a:pt x="2046" y="2784"/>
                        <a:pt x="2066" y="2772"/>
                        <a:pt x="2066" y="2671"/>
                      </a:cubicBezTo>
                      <a:cubicBezTo>
                        <a:pt x="2066" y="2561"/>
                        <a:pt x="2055" y="2557"/>
                        <a:pt x="1739" y="2550"/>
                      </a:cubicBezTo>
                      <a:close/>
                      <a:moveTo>
                        <a:pt x="1985" y="5078"/>
                      </a:moveTo>
                      <a:cubicBezTo>
                        <a:pt x="1973" y="5082"/>
                        <a:pt x="1960" y="5090"/>
                        <a:pt x="1948" y="5102"/>
                      </a:cubicBezTo>
                      <a:cubicBezTo>
                        <a:pt x="1914" y="5136"/>
                        <a:pt x="1867" y="5141"/>
                        <a:pt x="1820" y="5116"/>
                      </a:cubicBezTo>
                      <a:cubicBezTo>
                        <a:pt x="1778" y="5093"/>
                        <a:pt x="1718" y="5091"/>
                        <a:pt x="1682" y="5114"/>
                      </a:cubicBezTo>
                      <a:cubicBezTo>
                        <a:pt x="1644" y="5137"/>
                        <a:pt x="1596" y="5135"/>
                        <a:pt x="1563" y="5107"/>
                      </a:cubicBezTo>
                      <a:cubicBezTo>
                        <a:pt x="1532" y="5081"/>
                        <a:pt x="1486" y="5074"/>
                        <a:pt x="1460" y="5090"/>
                      </a:cubicBezTo>
                      <a:cubicBezTo>
                        <a:pt x="1408" y="5122"/>
                        <a:pt x="1396" y="5309"/>
                        <a:pt x="1443" y="5356"/>
                      </a:cubicBezTo>
                      <a:cubicBezTo>
                        <a:pt x="1487" y="5400"/>
                        <a:pt x="1539" y="5392"/>
                        <a:pt x="1573" y="5338"/>
                      </a:cubicBezTo>
                      <a:cubicBezTo>
                        <a:pt x="1593" y="5305"/>
                        <a:pt x="1622" y="5308"/>
                        <a:pt x="1664" y="5343"/>
                      </a:cubicBezTo>
                      <a:cubicBezTo>
                        <a:pt x="1706" y="5378"/>
                        <a:pt x="1748" y="5378"/>
                        <a:pt x="1808" y="5346"/>
                      </a:cubicBezTo>
                      <a:cubicBezTo>
                        <a:pt x="1869" y="5313"/>
                        <a:pt x="1910" y="5315"/>
                        <a:pt x="1948" y="5353"/>
                      </a:cubicBezTo>
                      <a:cubicBezTo>
                        <a:pt x="1969" y="5374"/>
                        <a:pt x="1985" y="5384"/>
                        <a:pt x="2000" y="5382"/>
                      </a:cubicBezTo>
                      <a:cubicBezTo>
                        <a:pt x="2015" y="5380"/>
                        <a:pt x="2027" y="5367"/>
                        <a:pt x="2044" y="5341"/>
                      </a:cubicBezTo>
                      <a:cubicBezTo>
                        <a:pt x="2117" y="5225"/>
                        <a:pt x="2065" y="5053"/>
                        <a:pt x="1985" y="5078"/>
                      </a:cubicBezTo>
                      <a:close/>
                      <a:moveTo>
                        <a:pt x="925" y="5082"/>
                      </a:moveTo>
                      <a:cubicBezTo>
                        <a:pt x="871" y="5075"/>
                        <a:pt x="831" y="5131"/>
                        <a:pt x="831" y="5227"/>
                      </a:cubicBezTo>
                      <a:cubicBezTo>
                        <a:pt x="831" y="5359"/>
                        <a:pt x="904" y="5412"/>
                        <a:pt x="987" y="5343"/>
                      </a:cubicBezTo>
                      <a:cubicBezTo>
                        <a:pt x="1032" y="5305"/>
                        <a:pt x="1055" y="5306"/>
                        <a:pt x="1078" y="5343"/>
                      </a:cubicBezTo>
                      <a:cubicBezTo>
                        <a:pt x="1095" y="5371"/>
                        <a:pt x="1137" y="5382"/>
                        <a:pt x="1172" y="5368"/>
                      </a:cubicBezTo>
                      <a:cubicBezTo>
                        <a:pt x="1209" y="5354"/>
                        <a:pt x="1250" y="5376"/>
                        <a:pt x="1267" y="5419"/>
                      </a:cubicBezTo>
                      <a:cubicBezTo>
                        <a:pt x="1287" y="5472"/>
                        <a:pt x="1302" y="5479"/>
                        <a:pt x="1315" y="5438"/>
                      </a:cubicBezTo>
                      <a:cubicBezTo>
                        <a:pt x="1326" y="5406"/>
                        <a:pt x="1313" y="5355"/>
                        <a:pt x="1285" y="5327"/>
                      </a:cubicBezTo>
                      <a:cubicBezTo>
                        <a:pt x="1258" y="5300"/>
                        <a:pt x="1235" y="5242"/>
                        <a:pt x="1235" y="5199"/>
                      </a:cubicBezTo>
                      <a:cubicBezTo>
                        <a:pt x="1235" y="5097"/>
                        <a:pt x="1151" y="5046"/>
                        <a:pt x="1088" y="5109"/>
                      </a:cubicBezTo>
                      <a:cubicBezTo>
                        <a:pt x="1054" y="5144"/>
                        <a:pt x="1023" y="5143"/>
                        <a:pt x="982" y="5109"/>
                      </a:cubicBezTo>
                      <a:cubicBezTo>
                        <a:pt x="962" y="5092"/>
                        <a:pt x="943" y="5084"/>
                        <a:pt x="925" y="5082"/>
                      </a:cubicBezTo>
                      <a:close/>
                      <a:moveTo>
                        <a:pt x="686" y="5083"/>
                      </a:moveTo>
                      <a:cubicBezTo>
                        <a:pt x="668" y="5057"/>
                        <a:pt x="630" y="5138"/>
                        <a:pt x="624" y="5253"/>
                      </a:cubicBezTo>
                      <a:cubicBezTo>
                        <a:pt x="620" y="5343"/>
                        <a:pt x="637" y="5387"/>
                        <a:pt x="683" y="5387"/>
                      </a:cubicBezTo>
                      <a:cubicBezTo>
                        <a:pt x="725" y="5387"/>
                        <a:pt x="741" y="5359"/>
                        <a:pt x="723" y="5314"/>
                      </a:cubicBezTo>
                      <a:cubicBezTo>
                        <a:pt x="708" y="5275"/>
                        <a:pt x="696" y="5200"/>
                        <a:pt x="696" y="5148"/>
                      </a:cubicBezTo>
                      <a:cubicBezTo>
                        <a:pt x="696" y="5112"/>
                        <a:pt x="692" y="5092"/>
                        <a:pt x="686" y="5083"/>
                      </a:cubicBezTo>
                      <a:close/>
                      <a:moveTo>
                        <a:pt x="2003" y="7611"/>
                      </a:moveTo>
                      <a:cubicBezTo>
                        <a:pt x="1985" y="7610"/>
                        <a:pt x="1966" y="7617"/>
                        <a:pt x="1946" y="7637"/>
                      </a:cubicBezTo>
                      <a:cubicBezTo>
                        <a:pt x="1910" y="7673"/>
                        <a:pt x="1869" y="7676"/>
                        <a:pt x="1808" y="7643"/>
                      </a:cubicBezTo>
                      <a:cubicBezTo>
                        <a:pt x="1749" y="7612"/>
                        <a:pt x="1706" y="7613"/>
                        <a:pt x="1667" y="7645"/>
                      </a:cubicBezTo>
                      <a:cubicBezTo>
                        <a:pt x="1627" y="7678"/>
                        <a:pt x="1595" y="7678"/>
                        <a:pt x="1561" y="7643"/>
                      </a:cubicBezTo>
                      <a:cubicBezTo>
                        <a:pt x="1534" y="7616"/>
                        <a:pt x="1490" y="7606"/>
                        <a:pt x="1463" y="7623"/>
                      </a:cubicBezTo>
                      <a:cubicBezTo>
                        <a:pt x="1410" y="7656"/>
                        <a:pt x="1395" y="7843"/>
                        <a:pt x="1443" y="7891"/>
                      </a:cubicBezTo>
                      <a:cubicBezTo>
                        <a:pt x="1487" y="7935"/>
                        <a:pt x="1539" y="7927"/>
                        <a:pt x="1573" y="7872"/>
                      </a:cubicBezTo>
                      <a:cubicBezTo>
                        <a:pt x="1590" y="7844"/>
                        <a:pt x="1624" y="7841"/>
                        <a:pt x="1655" y="7865"/>
                      </a:cubicBezTo>
                      <a:cubicBezTo>
                        <a:pt x="1684" y="7888"/>
                        <a:pt x="1783" y="7908"/>
                        <a:pt x="1875" y="7910"/>
                      </a:cubicBezTo>
                      <a:cubicBezTo>
                        <a:pt x="2019" y="7912"/>
                        <a:pt x="2047" y="7894"/>
                        <a:pt x="2071" y="7799"/>
                      </a:cubicBezTo>
                      <a:cubicBezTo>
                        <a:pt x="2096" y="7697"/>
                        <a:pt x="2057" y="7614"/>
                        <a:pt x="2003" y="7611"/>
                      </a:cubicBezTo>
                      <a:close/>
                      <a:moveTo>
                        <a:pt x="1177" y="7618"/>
                      </a:moveTo>
                      <a:cubicBezTo>
                        <a:pt x="1163" y="7609"/>
                        <a:pt x="1147" y="7610"/>
                        <a:pt x="1132" y="7620"/>
                      </a:cubicBezTo>
                      <a:cubicBezTo>
                        <a:pt x="1102" y="7638"/>
                        <a:pt x="1078" y="7690"/>
                        <a:pt x="1078" y="7765"/>
                      </a:cubicBezTo>
                      <a:cubicBezTo>
                        <a:pt x="1078" y="7865"/>
                        <a:pt x="1099" y="7898"/>
                        <a:pt x="1164" y="7898"/>
                      </a:cubicBezTo>
                      <a:cubicBezTo>
                        <a:pt x="1211" y="7898"/>
                        <a:pt x="1259" y="7924"/>
                        <a:pt x="1270" y="7957"/>
                      </a:cubicBezTo>
                      <a:cubicBezTo>
                        <a:pt x="1281" y="7990"/>
                        <a:pt x="1301" y="8005"/>
                        <a:pt x="1315" y="7991"/>
                      </a:cubicBezTo>
                      <a:cubicBezTo>
                        <a:pt x="1329" y="7977"/>
                        <a:pt x="1318" y="7920"/>
                        <a:pt x="1292" y="7864"/>
                      </a:cubicBezTo>
                      <a:cubicBezTo>
                        <a:pt x="1265" y="7808"/>
                        <a:pt x="1231" y="7725"/>
                        <a:pt x="1216" y="7679"/>
                      </a:cubicBezTo>
                      <a:cubicBezTo>
                        <a:pt x="1206" y="7648"/>
                        <a:pt x="1192" y="7627"/>
                        <a:pt x="1177" y="7618"/>
                      </a:cubicBezTo>
                      <a:close/>
                      <a:moveTo>
                        <a:pt x="910" y="7620"/>
                      </a:moveTo>
                      <a:cubicBezTo>
                        <a:pt x="902" y="7612"/>
                        <a:pt x="888" y="7618"/>
                        <a:pt x="870" y="7637"/>
                      </a:cubicBezTo>
                      <a:cubicBezTo>
                        <a:pt x="842" y="7664"/>
                        <a:pt x="835" y="7708"/>
                        <a:pt x="851" y="7735"/>
                      </a:cubicBezTo>
                      <a:cubicBezTo>
                        <a:pt x="898" y="7811"/>
                        <a:pt x="920" y="7795"/>
                        <a:pt x="920" y="7686"/>
                      </a:cubicBezTo>
                      <a:cubicBezTo>
                        <a:pt x="920" y="7649"/>
                        <a:pt x="918" y="7627"/>
                        <a:pt x="910" y="7620"/>
                      </a:cubicBezTo>
                      <a:close/>
                      <a:moveTo>
                        <a:pt x="923" y="7830"/>
                      </a:moveTo>
                      <a:cubicBezTo>
                        <a:pt x="900" y="7830"/>
                        <a:pt x="868" y="7851"/>
                        <a:pt x="853" y="7876"/>
                      </a:cubicBezTo>
                      <a:cubicBezTo>
                        <a:pt x="838" y="7901"/>
                        <a:pt x="856" y="7920"/>
                        <a:pt x="895" y="7920"/>
                      </a:cubicBezTo>
                      <a:cubicBezTo>
                        <a:pt x="933" y="7920"/>
                        <a:pt x="965" y="7901"/>
                        <a:pt x="965" y="7876"/>
                      </a:cubicBezTo>
                      <a:cubicBezTo>
                        <a:pt x="965" y="7851"/>
                        <a:pt x="947" y="7830"/>
                        <a:pt x="923" y="7830"/>
                      </a:cubicBezTo>
                      <a:close/>
                      <a:moveTo>
                        <a:pt x="1147" y="10183"/>
                      </a:moveTo>
                      <a:cubicBezTo>
                        <a:pt x="1067" y="10183"/>
                        <a:pt x="1122" y="10432"/>
                        <a:pt x="1213" y="10481"/>
                      </a:cubicBezTo>
                      <a:cubicBezTo>
                        <a:pt x="1262" y="10508"/>
                        <a:pt x="1313" y="10520"/>
                        <a:pt x="1325" y="10510"/>
                      </a:cubicBezTo>
                      <a:cubicBezTo>
                        <a:pt x="1332" y="10505"/>
                        <a:pt x="1327" y="10496"/>
                        <a:pt x="1317" y="10485"/>
                      </a:cubicBezTo>
                      <a:cubicBezTo>
                        <a:pt x="1307" y="10474"/>
                        <a:pt x="1290" y="10461"/>
                        <a:pt x="1268" y="10449"/>
                      </a:cubicBezTo>
                      <a:cubicBezTo>
                        <a:pt x="1225" y="10425"/>
                        <a:pt x="1189" y="10354"/>
                        <a:pt x="1189" y="10293"/>
                      </a:cubicBezTo>
                      <a:cubicBezTo>
                        <a:pt x="1189" y="10232"/>
                        <a:pt x="1170" y="10183"/>
                        <a:pt x="1147" y="10183"/>
                      </a:cubicBezTo>
                      <a:close/>
                      <a:moveTo>
                        <a:pt x="1510" y="10197"/>
                      </a:moveTo>
                      <a:cubicBezTo>
                        <a:pt x="1455" y="10188"/>
                        <a:pt x="1415" y="10242"/>
                        <a:pt x="1415" y="10341"/>
                      </a:cubicBezTo>
                      <a:cubicBezTo>
                        <a:pt x="1415" y="10445"/>
                        <a:pt x="1424" y="10449"/>
                        <a:pt x="1739" y="10441"/>
                      </a:cubicBezTo>
                      <a:cubicBezTo>
                        <a:pt x="2054" y="10433"/>
                        <a:pt x="2066" y="10428"/>
                        <a:pt x="2066" y="10319"/>
                      </a:cubicBezTo>
                      <a:cubicBezTo>
                        <a:pt x="2066" y="10217"/>
                        <a:pt x="2047" y="10205"/>
                        <a:pt x="1875" y="10198"/>
                      </a:cubicBezTo>
                      <a:cubicBezTo>
                        <a:pt x="1771" y="10194"/>
                        <a:pt x="1671" y="10210"/>
                        <a:pt x="1657" y="10234"/>
                      </a:cubicBezTo>
                      <a:cubicBezTo>
                        <a:pt x="1640" y="10261"/>
                        <a:pt x="1609" y="10259"/>
                        <a:pt x="1571" y="10227"/>
                      </a:cubicBezTo>
                      <a:cubicBezTo>
                        <a:pt x="1550" y="10210"/>
                        <a:pt x="1529" y="10199"/>
                        <a:pt x="1510" y="10197"/>
                      </a:cubicBezTo>
                      <a:close/>
                      <a:moveTo>
                        <a:pt x="1504" y="12721"/>
                      </a:moveTo>
                      <a:cubicBezTo>
                        <a:pt x="1486" y="12731"/>
                        <a:pt x="1474" y="12777"/>
                        <a:pt x="1477" y="12850"/>
                      </a:cubicBezTo>
                      <a:lnTo>
                        <a:pt x="1482" y="12982"/>
                      </a:lnTo>
                      <a:lnTo>
                        <a:pt x="1773" y="12974"/>
                      </a:lnTo>
                      <a:cubicBezTo>
                        <a:pt x="2052" y="12966"/>
                        <a:pt x="2066" y="12962"/>
                        <a:pt x="2066" y="12853"/>
                      </a:cubicBezTo>
                      <a:cubicBezTo>
                        <a:pt x="2066" y="12752"/>
                        <a:pt x="2045" y="12739"/>
                        <a:pt x="1886" y="12735"/>
                      </a:cubicBezTo>
                      <a:cubicBezTo>
                        <a:pt x="1768" y="12731"/>
                        <a:pt x="1690" y="12755"/>
                        <a:pt x="1655" y="12803"/>
                      </a:cubicBezTo>
                      <a:cubicBezTo>
                        <a:pt x="1607" y="12869"/>
                        <a:pt x="1599" y="12868"/>
                        <a:pt x="1571" y="12796"/>
                      </a:cubicBezTo>
                      <a:cubicBezTo>
                        <a:pt x="1547" y="12734"/>
                        <a:pt x="1522" y="12711"/>
                        <a:pt x="1504" y="12721"/>
                      </a:cubicBezTo>
                      <a:close/>
                      <a:moveTo>
                        <a:pt x="1732" y="15300"/>
                      </a:moveTo>
                      <a:cubicBezTo>
                        <a:pt x="1714" y="15307"/>
                        <a:pt x="1699" y="15352"/>
                        <a:pt x="1699" y="15430"/>
                      </a:cubicBezTo>
                      <a:cubicBezTo>
                        <a:pt x="1699" y="15560"/>
                        <a:pt x="1706" y="15566"/>
                        <a:pt x="1882" y="15556"/>
                      </a:cubicBezTo>
                      <a:cubicBezTo>
                        <a:pt x="2045" y="15547"/>
                        <a:pt x="2066" y="15532"/>
                        <a:pt x="2066" y="15432"/>
                      </a:cubicBezTo>
                      <a:cubicBezTo>
                        <a:pt x="2066" y="15282"/>
                        <a:pt x="1921" y="15249"/>
                        <a:pt x="1901" y="15395"/>
                      </a:cubicBezTo>
                      <a:cubicBezTo>
                        <a:pt x="1882" y="15529"/>
                        <a:pt x="1800" y="15531"/>
                        <a:pt x="1781" y="15398"/>
                      </a:cubicBezTo>
                      <a:cubicBezTo>
                        <a:pt x="1771" y="15324"/>
                        <a:pt x="1751" y="15293"/>
                        <a:pt x="1732" y="15300"/>
                      </a:cubicBezTo>
                      <a:close/>
                      <a:moveTo>
                        <a:pt x="1951" y="17831"/>
                      </a:moveTo>
                      <a:cubicBezTo>
                        <a:pt x="1925" y="17831"/>
                        <a:pt x="1916" y="17850"/>
                        <a:pt x="1931" y="17875"/>
                      </a:cubicBezTo>
                      <a:cubicBezTo>
                        <a:pt x="1946" y="17900"/>
                        <a:pt x="1967" y="17921"/>
                        <a:pt x="1978" y="17921"/>
                      </a:cubicBezTo>
                      <a:cubicBezTo>
                        <a:pt x="1989" y="17921"/>
                        <a:pt x="1998" y="17900"/>
                        <a:pt x="1998" y="17875"/>
                      </a:cubicBezTo>
                      <a:cubicBezTo>
                        <a:pt x="1998" y="17850"/>
                        <a:pt x="1977" y="17831"/>
                        <a:pt x="1951" y="17831"/>
                      </a:cubicBezTo>
                      <a:close/>
                      <a:moveTo>
                        <a:pt x="2002" y="18012"/>
                      </a:moveTo>
                      <a:cubicBezTo>
                        <a:pt x="1978" y="18012"/>
                        <a:pt x="1946" y="18032"/>
                        <a:pt x="1931" y="18057"/>
                      </a:cubicBezTo>
                      <a:cubicBezTo>
                        <a:pt x="1916" y="18081"/>
                        <a:pt x="1935" y="18102"/>
                        <a:pt x="1973" y="18102"/>
                      </a:cubicBezTo>
                      <a:cubicBezTo>
                        <a:pt x="2012" y="18102"/>
                        <a:pt x="2044" y="18081"/>
                        <a:pt x="2044" y="18057"/>
                      </a:cubicBezTo>
                      <a:cubicBezTo>
                        <a:pt x="2044" y="18032"/>
                        <a:pt x="2025" y="18012"/>
                        <a:pt x="2002" y="18012"/>
                      </a:cubicBezTo>
                      <a:close/>
                      <a:moveTo>
                        <a:pt x="1998" y="20386"/>
                      </a:moveTo>
                      <a:cubicBezTo>
                        <a:pt x="1963" y="20390"/>
                        <a:pt x="1927" y="20435"/>
                        <a:pt x="1918" y="20517"/>
                      </a:cubicBezTo>
                      <a:cubicBezTo>
                        <a:pt x="1906" y="20620"/>
                        <a:pt x="1919" y="20641"/>
                        <a:pt x="1985" y="20629"/>
                      </a:cubicBezTo>
                      <a:cubicBezTo>
                        <a:pt x="2038" y="20618"/>
                        <a:pt x="2066" y="20574"/>
                        <a:pt x="2066" y="20501"/>
                      </a:cubicBezTo>
                      <a:cubicBezTo>
                        <a:pt x="2066" y="20421"/>
                        <a:pt x="2033" y="20382"/>
                        <a:pt x="1998" y="20386"/>
                      </a:cubicBezTo>
                      <a:close/>
                      <a:moveTo>
                        <a:pt x="13687" y="21174"/>
                      </a:moveTo>
                      <a:cubicBezTo>
                        <a:pt x="13652" y="21162"/>
                        <a:pt x="13618" y="21188"/>
                        <a:pt x="13601" y="21241"/>
                      </a:cubicBezTo>
                      <a:cubicBezTo>
                        <a:pt x="13593" y="21267"/>
                        <a:pt x="13588" y="21299"/>
                        <a:pt x="13589" y="21337"/>
                      </a:cubicBezTo>
                      <a:cubicBezTo>
                        <a:pt x="13596" y="21511"/>
                        <a:pt x="13653" y="21540"/>
                        <a:pt x="13742" y="21417"/>
                      </a:cubicBezTo>
                      <a:cubicBezTo>
                        <a:pt x="13798" y="21341"/>
                        <a:pt x="13801" y="21341"/>
                        <a:pt x="13830" y="21417"/>
                      </a:cubicBezTo>
                      <a:cubicBezTo>
                        <a:pt x="13838" y="21439"/>
                        <a:pt x="13853" y="21458"/>
                        <a:pt x="13869" y="21473"/>
                      </a:cubicBezTo>
                      <a:cubicBezTo>
                        <a:pt x="13885" y="21487"/>
                        <a:pt x="13903" y="21497"/>
                        <a:pt x="13919" y="21497"/>
                      </a:cubicBezTo>
                      <a:cubicBezTo>
                        <a:pt x="13951" y="21497"/>
                        <a:pt x="13990" y="21460"/>
                        <a:pt x="14007" y="21417"/>
                      </a:cubicBezTo>
                      <a:cubicBezTo>
                        <a:pt x="14035" y="21343"/>
                        <a:pt x="14041" y="21342"/>
                        <a:pt x="14099" y="21422"/>
                      </a:cubicBezTo>
                      <a:cubicBezTo>
                        <a:pt x="14193" y="21551"/>
                        <a:pt x="14318" y="21485"/>
                        <a:pt x="14279" y="21327"/>
                      </a:cubicBezTo>
                      <a:cubicBezTo>
                        <a:pt x="14238" y="21164"/>
                        <a:pt x="14221" y="21151"/>
                        <a:pt x="14124" y="21212"/>
                      </a:cubicBezTo>
                      <a:cubicBezTo>
                        <a:pt x="14063" y="21250"/>
                        <a:pt x="14029" y="21251"/>
                        <a:pt x="13990" y="21212"/>
                      </a:cubicBezTo>
                      <a:cubicBezTo>
                        <a:pt x="13951" y="21172"/>
                        <a:pt x="13917" y="21172"/>
                        <a:pt x="13852" y="21213"/>
                      </a:cubicBezTo>
                      <a:cubicBezTo>
                        <a:pt x="13797" y="21248"/>
                        <a:pt x="13756" y="21252"/>
                        <a:pt x="13739" y="21224"/>
                      </a:cubicBezTo>
                      <a:cubicBezTo>
                        <a:pt x="13723" y="21197"/>
                        <a:pt x="13704" y="21181"/>
                        <a:pt x="13687" y="21174"/>
                      </a:cubicBezTo>
                      <a:close/>
                      <a:moveTo>
                        <a:pt x="2925" y="21176"/>
                      </a:moveTo>
                      <a:cubicBezTo>
                        <a:pt x="2907" y="21183"/>
                        <a:pt x="2888" y="21201"/>
                        <a:pt x="2871" y="21229"/>
                      </a:cubicBezTo>
                      <a:cubicBezTo>
                        <a:pt x="2860" y="21246"/>
                        <a:pt x="2850" y="21256"/>
                        <a:pt x="2838" y="21256"/>
                      </a:cubicBezTo>
                      <a:cubicBezTo>
                        <a:pt x="2825" y="21256"/>
                        <a:pt x="2810" y="21246"/>
                        <a:pt x="2792" y="21229"/>
                      </a:cubicBezTo>
                      <a:cubicBezTo>
                        <a:pt x="2765" y="21202"/>
                        <a:pt x="2703" y="21180"/>
                        <a:pt x="2653" y="21181"/>
                      </a:cubicBezTo>
                      <a:cubicBezTo>
                        <a:pt x="2568" y="21182"/>
                        <a:pt x="2565" y="21186"/>
                        <a:pt x="2637" y="21229"/>
                      </a:cubicBezTo>
                      <a:cubicBezTo>
                        <a:pt x="2698" y="21264"/>
                        <a:pt x="2706" y="21295"/>
                        <a:pt x="2671" y="21361"/>
                      </a:cubicBezTo>
                      <a:cubicBezTo>
                        <a:pt x="2646" y="21408"/>
                        <a:pt x="2626" y="21461"/>
                        <a:pt x="2627" y="21481"/>
                      </a:cubicBezTo>
                      <a:cubicBezTo>
                        <a:pt x="2628" y="21502"/>
                        <a:pt x="2659" y="21463"/>
                        <a:pt x="2696" y="21395"/>
                      </a:cubicBezTo>
                      <a:cubicBezTo>
                        <a:pt x="2779" y="21242"/>
                        <a:pt x="2797" y="21240"/>
                        <a:pt x="2851" y="21383"/>
                      </a:cubicBezTo>
                      <a:cubicBezTo>
                        <a:pt x="2917" y="21557"/>
                        <a:pt x="3031" y="21528"/>
                        <a:pt x="3031" y="21337"/>
                      </a:cubicBezTo>
                      <a:cubicBezTo>
                        <a:pt x="3031" y="21219"/>
                        <a:pt x="2980" y="21154"/>
                        <a:pt x="2925" y="21176"/>
                      </a:cubicBezTo>
                      <a:close/>
                      <a:moveTo>
                        <a:pt x="2141" y="21180"/>
                      </a:moveTo>
                      <a:cubicBezTo>
                        <a:pt x="2121" y="21180"/>
                        <a:pt x="2106" y="21250"/>
                        <a:pt x="2106" y="21337"/>
                      </a:cubicBezTo>
                      <a:cubicBezTo>
                        <a:pt x="2106" y="21465"/>
                        <a:pt x="2124" y="21497"/>
                        <a:pt x="2197" y="21497"/>
                      </a:cubicBezTo>
                      <a:cubicBezTo>
                        <a:pt x="2267" y="21497"/>
                        <a:pt x="2272" y="21485"/>
                        <a:pt x="2230" y="21442"/>
                      </a:cubicBezTo>
                      <a:cubicBezTo>
                        <a:pt x="2201" y="21412"/>
                        <a:pt x="2178" y="21342"/>
                        <a:pt x="2178" y="21285"/>
                      </a:cubicBezTo>
                      <a:cubicBezTo>
                        <a:pt x="2178" y="21227"/>
                        <a:pt x="2161" y="21180"/>
                        <a:pt x="2141" y="21180"/>
                      </a:cubicBezTo>
                      <a:close/>
                      <a:moveTo>
                        <a:pt x="4387" y="21180"/>
                      </a:moveTo>
                      <a:cubicBezTo>
                        <a:pt x="4377" y="21180"/>
                        <a:pt x="4368" y="21198"/>
                        <a:pt x="4362" y="21227"/>
                      </a:cubicBezTo>
                      <a:cubicBezTo>
                        <a:pt x="4355" y="21256"/>
                        <a:pt x="4351" y="21294"/>
                        <a:pt x="4351" y="21337"/>
                      </a:cubicBezTo>
                      <a:cubicBezTo>
                        <a:pt x="4351" y="21443"/>
                        <a:pt x="4371" y="21497"/>
                        <a:pt x="4414" y="21497"/>
                      </a:cubicBezTo>
                      <a:cubicBezTo>
                        <a:pt x="4453" y="21497"/>
                        <a:pt x="4466" y="21468"/>
                        <a:pt x="4449" y="21424"/>
                      </a:cubicBezTo>
                      <a:cubicBezTo>
                        <a:pt x="4434" y="21384"/>
                        <a:pt x="4422" y="21314"/>
                        <a:pt x="4422" y="21266"/>
                      </a:cubicBezTo>
                      <a:cubicBezTo>
                        <a:pt x="4422" y="21218"/>
                        <a:pt x="4407" y="21180"/>
                        <a:pt x="4387" y="21180"/>
                      </a:cubicBezTo>
                      <a:close/>
                      <a:moveTo>
                        <a:pt x="4908" y="21180"/>
                      </a:moveTo>
                      <a:cubicBezTo>
                        <a:pt x="4812" y="21180"/>
                        <a:pt x="4811" y="21181"/>
                        <a:pt x="4896" y="21246"/>
                      </a:cubicBezTo>
                      <a:cubicBezTo>
                        <a:pt x="5006" y="21329"/>
                        <a:pt x="5006" y="21329"/>
                        <a:pt x="5006" y="21247"/>
                      </a:cubicBezTo>
                      <a:cubicBezTo>
                        <a:pt x="5006" y="21208"/>
                        <a:pt x="4966" y="21180"/>
                        <a:pt x="4908" y="21180"/>
                      </a:cubicBezTo>
                      <a:close/>
                      <a:moveTo>
                        <a:pt x="5206" y="21180"/>
                      </a:moveTo>
                      <a:cubicBezTo>
                        <a:pt x="5127" y="21180"/>
                        <a:pt x="5120" y="21299"/>
                        <a:pt x="5198" y="21330"/>
                      </a:cubicBezTo>
                      <a:cubicBezTo>
                        <a:pt x="5228" y="21343"/>
                        <a:pt x="5254" y="21354"/>
                        <a:pt x="5255" y="21356"/>
                      </a:cubicBezTo>
                      <a:cubicBezTo>
                        <a:pt x="5256" y="21358"/>
                        <a:pt x="5259" y="21319"/>
                        <a:pt x="5263" y="21269"/>
                      </a:cubicBezTo>
                      <a:cubicBezTo>
                        <a:pt x="5267" y="21218"/>
                        <a:pt x="5243" y="21180"/>
                        <a:pt x="5206" y="21180"/>
                      </a:cubicBezTo>
                      <a:close/>
                      <a:moveTo>
                        <a:pt x="6631" y="21180"/>
                      </a:moveTo>
                      <a:cubicBezTo>
                        <a:pt x="6611" y="21180"/>
                        <a:pt x="6595" y="21250"/>
                        <a:pt x="6595" y="21337"/>
                      </a:cubicBezTo>
                      <a:cubicBezTo>
                        <a:pt x="6595" y="21390"/>
                        <a:pt x="6602" y="21430"/>
                        <a:pt x="6612" y="21456"/>
                      </a:cubicBezTo>
                      <a:cubicBezTo>
                        <a:pt x="6623" y="21482"/>
                        <a:pt x="6638" y="21497"/>
                        <a:pt x="6659" y="21497"/>
                      </a:cubicBezTo>
                      <a:cubicBezTo>
                        <a:pt x="6698" y="21497"/>
                        <a:pt x="6711" y="21468"/>
                        <a:pt x="6695" y="21424"/>
                      </a:cubicBezTo>
                      <a:cubicBezTo>
                        <a:pt x="6680" y="21384"/>
                        <a:pt x="6668" y="21314"/>
                        <a:pt x="6668" y="21266"/>
                      </a:cubicBezTo>
                      <a:cubicBezTo>
                        <a:pt x="6668" y="21218"/>
                        <a:pt x="6650" y="21180"/>
                        <a:pt x="6631" y="21180"/>
                      </a:cubicBezTo>
                      <a:close/>
                      <a:moveTo>
                        <a:pt x="7184" y="21180"/>
                      </a:moveTo>
                      <a:cubicBezTo>
                        <a:pt x="7152" y="21180"/>
                        <a:pt x="7112" y="21216"/>
                        <a:pt x="7095" y="21259"/>
                      </a:cubicBezTo>
                      <a:cubicBezTo>
                        <a:pt x="7066" y="21334"/>
                        <a:pt x="7061" y="21332"/>
                        <a:pt x="7002" y="21252"/>
                      </a:cubicBezTo>
                      <a:cubicBezTo>
                        <a:pt x="6966" y="21203"/>
                        <a:pt x="6913" y="21179"/>
                        <a:pt x="6873" y="21195"/>
                      </a:cubicBezTo>
                      <a:cubicBezTo>
                        <a:pt x="6795" y="21225"/>
                        <a:pt x="6781" y="21297"/>
                        <a:pt x="6846" y="21337"/>
                      </a:cubicBezTo>
                      <a:cubicBezTo>
                        <a:pt x="6870" y="21352"/>
                        <a:pt x="6877" y="21394"/>
                        <a:pt x="6863" y="21430"/>
                      </a:cubicBezTo>
                      <a:cubicBezTo>
                        <a:pt x="6829" y="21519"/>
                        <a:pt x="6909" y="21514"/>
                        <a:pt x="6984" y="21424"/>
                      </a:cubicBezTo>
                      <a:cubicBezTo>
                        <a:pt x="7038" y="21358"/>
                        <a:pt x="7049" y="21359"/>
                        <a:pt x="7103" y="21434"/>
                      </a:cubicBezTo>
                      <a:cubicBezTo>
                        <a:pt x="7150" y="21498"/>
                        <a:pt x="7181" y="21506"/>
                        <a:pt x="7241" y="21468"/>
                      </a:cubicBezTo>
                      <a:cubicBezTo>
                        <a:pt x="7297" y="21433"/>
                        <a:pt x="7340" y="21433"/>
                        <a:pt x="7398" y="21469"/>
                      </a:cubicBezTo>
                      <a:cubicBezTo>
                        <a:pt x="7459" y="21508"/>
                        <a:pt x="7487" y="21503"/>
                        <a:pt x="7520" y="21451"/>
                      </a:cubicBezTo>
                      <a:cubicBezTo>
                        <a:pt x="7634" y="21272"/>
                        <a:pt x="7486" y="21085"/>
                        <a:pt x="7364" y="21252"/>
                      </a:cubicBezTo>
                      <a:cubicBezTo>
                        <a:pt x="7306" y="21332"/>
                        <a:pt x="7300" y="21334"/>
                        <a:pt x="7272" y="21259"/>
                      </a:cubicBezTo>
                      <a:cubicBezTo>
                        <a:pt x="7255" y="21216"/>
                        <a:pt x="7216" y="21180"/>
                        <a:pt x="7184" y="21180"/>
                      </a:cubicBezTo>
                      <a:close/>
                      <a:moveTo>
                        <a:pt x="8876" y="21180"/>
                      </a:moveTo>
                      <a:cubicBezTo>
                        <a:pt x="8856" y="21180"/>
                        <a:pt x="8841" y="21250"/>
                        <a:pt x="8841" y="21337"/>
                      </a:cubicBezTo>
                      <a:cubicBezTo>
                        <a:pt x="8841" y="21390"/>
                        <a:pt x="8846" y="21430"/>
                        <a:pt x="8856" y="21456"/>
                      </a:cubicBezTo>
                      <a:cubicBezTo>
                        <a:pt x="8867" y="21482"/>
                        <a:pt x="8882" y="21497"/>
                        <a:pt x="8903" y="21497"/>
                      </a:cubicBezTo>
                      <a:cubicBezTo>
                        <a:pt x="8942" y="21497"/>
                        <a:pt x="8955" y="21468"/>
                        <a:pt x="8938" y="21424"/>
                      </a:cubicBezTo>
                      <a:cubicBezTo>
                        <a:pt x="8923" y="21384"/>
                        <a:pt x="8912" y="21314"/>
                        <a:pt x="8912" y="21266"/>
                      </a:cubicBezTo>
                      <a:cubicBezTo>
                        <a:pt x="8912" y="21218"/>
                        <a:pt x="8896" y="21180"/>
                        <a:pt x="8876" y="21180"/>
                      </a:cubicBezTo>
                      <a:close/>
                      <a:moveTo>
                        <a:pt x="9149" y="21180"/>
                      </a:moveTo>
                      <a:cubicBezTo>
                        <a:pt x="9086" y="21180"/>
                        <a:pt x="9040" y="21305"/>
                        <a:pt x="9092" y="21337"/>
                      </a:cubicBezTo>
                      <a:cubicBezTo>
                        <a:pt x="9114" y="21351"/>
                        <a:pt x="9121" y="21394"/>
                        <a:pt x="9107" y="21430"/>
                      </a:cubicBezTo>
                      <a:cubicBezTo>
                        <a:pt x="9073" y="21519"/>
                        <a:pt x="9155" y="21514"/>
                        <a:pt x="9229" y="21424"/>
                      </a:cubicBezTo>
                      <a:cubicBezTo>
                        <a:pt x="9283" y="21358"/>
                        <a:pt x="9294" y="21360"/>
                        <a:pt x="9346" y="21430"/>
                      </a:cubicBezTo>
                      <a:cubicBezTo>
                        <a:pt x="9415" y="21526"/>
                        <a:pt x="9562" y="21484"/>
                        <a:pt x="9522" y="21380"/>
                      </a:cubicBezTo>
                      <a:cubicBezTo>
                        <a:pt x="9507" y="21340"/>
                        <a:pt x="9495" y="21279"/>
                        <a:pt x="9495" y="21244"/>
                      </a:cubicBezTo>
                      <a:cubicBezTo>
                        <a:pt x="9495" y="21176"/>
                        <a:pt x="9428" y="21164"/>
                        <a:pt x="9379" y="21203"/>
                      </a:cubicBezTo>
                      <a:cubicBezTo>
                        <a:pt x="9363" y="21216"/>
                        <a:pt x="9350" y="21236"/>
                        <a:pt x="9340" y="21259"/>
                      </a:cubicBezTo>
                      <a:cubicBezTo>
                        <a:pt x="9311" y="21335"/>
                        <a:pt x="9306" y="21335"/>
                        <a:pt x="9251" y="21259"/>
                      </a:cubicBezTo>
                      <a:cubicBezTo>
                        <a:pt x="9219" y="21216"/>
                        <a:pt x="9174" y="21180"/>
                        <a:pt x="9149" y="21180"/>
                      </a:cubicBezTo>
                      <a:close/>
                      <a:moveTo>
                        <a:pt x="9699" y="21180"/>
                      </a:moveTo>
                      <a:cubicBezTo>
                        <a:pt x="9641" y="21180"/>
                        <a:pt x="9576" y="21399"/>
                        <a:pt x="9615" y="21463"/>
                      </a:cubicBezTo>
                      <a:cubicBezTo>
                        <a:pt x="9623" y="21476"/>
                        <a:pt x="9637" y="21486"/>
                        <a:pt x="9652" y="21491"/>
                      </a:cubicBezTo>
                      <a:cubicBezTo>
                        <a:pt x="9667" y="21497"/>
                        <a:pt x="9684" y="21497"/>
                        <a:pt x="9700" y="21495"/>
                      </a:cubicBezTo>
                      <a:cubicBezTo>
                        <a:pt x="9734" y="21491"/>
                        <a:pt x="9766" y="21471"/>
                        <a:pt x="9776" y="21441"/>
                      </a:cubicBezTo>
                      <a:cubicBezTo>
                        <a:pt x="9807" y="21346"/>
                        <a:pt x="9758" y="21180"/>
                        <a:pt x="9699" y="21180"/>
                      </a:cubicBezTo>
                      <a:close/>
                      <a:moveTo>
                        <a:pt x="11393" y="21180"/>
                      </a:moveTo>
                      <a:cubicBezTo>
                        <a:pt x="11360" y="21192"/>
                        <a:pt x="11337" y="21229"/>
                        <a:pt x="11344" y="21281"/>
                      </a:cubicBezTo>
                      <a:cubicBezTo>
                        <a:pt x="11351" y="21337"/>
                        <a:pt x="11341" y="21408"/>
                        <a:pt x="11322" y="21439"/>
                      </a:cubicBezTo>
                      <a:cubicBezTo>
                        <a:pt x="11271" y="21522"/>
                        <a:pt x="11382" y="21510"/>
                        <a:pt x="11478" y="21422"/>
                      </a:cubicBezTo>
                      <a:cubicBezTo>
                        <a:pt x="11554" y="21353"/>
                        <a:pt x="11562" y="21353"/>
                        <a:pt x="11588" y="21422"/>
                      </a:cubicBezTo>
                      <a:cubicBezTo>
                        <a:pt x="11625" y="21519"/>
                        <a:pt x="11724" y="21517"/>
                        <a:pt x="11763" y="21417"/>
                      </a:cubicBezTo>
                      <a:cubicBezTo>
                        <a:pt x="11791" y="21343"/>
                        <a:pt x="11797" y="21342"/>
                        <a:pt x="11855" y="21422"/>
                      </a:cubicBezTo>
                      <a:cubicBezTo>
                        <a:pt x="11937" y="21535"/>
                        <a:pt x="12055" y="21485"/>
                        <a:pt x="12055" y="21337"/>
                      </a:cubicBezTo>
                      <a:cubicBezTo>
                        <a:pt x="12055" y="21207"/>
                        <a:pt x="11950" y="21144"/>
                        <a:pt x="11860" y="21219"/>
                      </a:cubicBezTo>
                      <a:cubicBezTo>
                        <a:pt x="11839" y="21236"/>
                        <a:pt x="11821" y="21245"/>
                        <a:pt x="11803" y="21244"/>
                      </a:cubicBezTo>
                      <a:cubicBezTo>
                        <a:pt x="11785" y="21243"/>
                        <a:pt x="11767" y="21233"/>
                        <a:pt x="11748" y="21213"/>
                      </a:cubicBezTo>
                      <a:cubicBezTo>
                        <a:pt x="11706" y="21171"/>
                        <a:pt x="11675" y="21171"/>
                        <a:pt x="11608" y="21213"/>
                      </a:cubicBezTo>
                      <a:cubicBezTo>
                        <a:pt x="11553" y="21248"/>
                        <a:pt x="11511" y="21252"/>
                        <a:pt x="11494" y="21224"/>
                      </a:cubicBezTo>
                      <a:cubicBezTo>
                        <a:pt x="11466" y="21179"/>
                        <a:pt x="11425" y="21167"/>
                        <a:pt x="11393" y="21180"/>
                      </a:cubicBezTo>
                      <a:close/>
                      <a:moveTo>
                        <a:pt x="17852" y="21180"/>
                      </a:moveTo>
                      <a:cubicBezTo>
                        <a:pt x="17799" y="21180"/>
                        <a:pt x="17802" y="21192"/>
                        <a:pt x="17865" y="21239"/>
                      </a:cubicBezTo>
                      <a:cubicBezTo>
                        <a:pt x="17938" y="21292"/>
                        <a:pt x="17939" y="21303"/>
                        <a:pt x="17874" y="21358"/>
                      </a:cubicBezTo>
                      <a:cubicBezTo>
                        <a:pt x="17834" y="21390"/>
                        <a:pt x="17801" y="21434"/>
                        <a:pt x="17801" y="21456"/>
                      </a:cubicBezTo>
                      <a:cubicBezTo>
                        <a:pt x="17801" y="21470"/>
                        <a:pt x="17812" y="21480"/>
                        <a:pt x="17828" y="21486"/>
                      </a:cubicBezTo>
                      <a:cubicBezTo>
                        <a:pt x="17844" y="21493"/>
                        <a:pt x="17867" y="21496"/>
                        <a:pt x="17890" y="21495"/>
                      </a:cubicBezTo>
                      <a:cubicBezTo>
                        <a:pt x="17937" y="21493"/>
                        <a:pt x="17987" y="21476"/>
                        <a:pt x="18005" y="21447"/>
                      </a:cubicBezTo>
                      <a:cubicBezTo>
                        <a:pt x="18025" y="21415"/>
                        <a:pt x="18054" y="21418"/>
                        <a:pt x="18097" y="21454"/>
                      </a:cubicBezTo>
                      <a:cubicBezTo>
                        <a:pt x="18146" y="21495"/>
                        <a:pt x="18177" y="21494"/>
                        <a:pt x="18229" y="21451"/>
                      </a:cubicBezTo>
                      <a:cubicBezTo>
                        <a:pt x="18282" y="21406"/>
                        <a:pt x="18309" y="21406"/>
                        <a:pt x="18365" y="21452"/>
                      </a:cubicBezTo>
                      <a:cubicBezTo>
                        <a:pt x="18391" y="21474"/>
                        <a:pt x="18412" y="21485"/>
                        <a:pt x="18430" y="21486"/>
                      </a:cubicBezTo>
                      <a:cubicBezTo>
                        <a:pt x="18449" y="21487"/>
                        <a:pt x="18467" y="21478"/>
                        <a:pt x="18486" y="21459"/>
                      </a:cubicBezTo>
                      <a:cubicBezTo>
                        <a:pt x="18523" y="21422"/>
                        <a:pt x="18553" y="21420"/>
                        <a:pt x="18595" y="21456"/>
                      </a:cubicBezTo>
                      <a:cubicBezTo>
                        <a:pt x="18620" y="21476"/>
                        <a:pt x="18643" y="21489"/>
                        <a:pt x="18666" y="21491"/>
                      </a:cubicBezTo>
                      <a:cubicBezTo>
                        <a:pt x="18733" y="21499"/>
                        <a:pt x="18785" y="21432"/>
                        <a:pt x="18777" y="21320"/>
                      </a:cubicBezTo>
                      <a:cubicBezTo>
                        <a:pt x="18768" y="21191"/>
                        <a:pt x="18757" y="21183"/>
                        <a:pt x="18575" y="21186"/>
                      </a:cubicBezTo>
                      <a:cubicBezTo>
                        <a:pt x="18470" y="21188"/>
                        <a:pt x="18373" y="21207"/>
                        <a:pt x="18360" y="21229"/>
                      </a:cubicBezTo>
                      <a:cubicBezTo>
                        <a:pt x="18347" y="21250"/>
                        <a:pt x="18298" y="21244"/>
                        <a:pt x="18252" y="21215"/>
                      </a:cubicBezTo>
                      <a:cubicBezTo>
                        <a:pt x="18187" y="21174"/>
                        <a:pt x="18152" y="21176"/>
                        <a:pt x="18096" y="21224"/>
                      </a:cubicBezTo>
                      <a:cubicBezTo>
                        <a:pt x="18040" y="21270"/>
                        <a:pt x="18011" y="21272"/>
                        <a:pt x="17971" y="21232"/>
                      </a:cubicBezTo>
                      <a:cubicBezTo>
                        <a:pt x="17943" y="21203"/>
                        <a:pt x="17889" y="21180"/>
                        <a:pt x="17852" y="21180"/>
                      </a:cubicBezTo>
                      <a:close/>
                      <a:moveTo>
                        <a:pt x="20126" y="21180"/>
                      </a:moveTo>
                      <a:cubicBezTo>
                        <a:pt x="20036" y="21180"/>
                        <a:pt x="20036" y="21184"/>
                        <a:pt x="20111" y="21239"/>
                      </a:cubicBezTo>
                      <a:cubicBezTo>
                        <a:pt x="20183" y="21292"/>
                        <a:pt x="20184" y="21303"/>
                        <a:pt x="20119" y="21358"/>
                      </a:cubicBezTo>
                      <a:cubicBezTo>
                        <a:pt x="20080" y="21390"/>
                        <a:pt x="20047" y="21434"/>
                        <a:pt x="20047" y="21456"/>
                      </a:cubicBezTo>
                      <a:cubicBezTo>
                        <a:pt x="20047" y="21470"/>
                        <a:pt x="20057" y="21480"/>
                        <a:pt x="20074" y="21486"/>
                      </a:cubicBezTo>
                      <a:cubicBezTo>
                        <a:pt x="20090" y="21493"/>
                        <a:pt x="20113" y="21496"/>
                        <a:pt x="20136" y="21495"/>
                      </a:cubicBezTo>
                      <a:cubicBezTo>
                        <a:pt x="20182" y="21493"/>
                        <a:pt x="20233" y="21476"/>
                        <a:pt x="20250" y="21447"/>
                      </a:cubicBezTo>
                      <a:cubicBezTo>
                        <a:pt x="20270" y="21415"/>
                        <a:pt x="20297" y="21417"/>
                        <a:pt x="20339" y="21452"/>
                      </a:cubicBezTo>
                      <a:cubicBezTo>
                        <a:pt x="20362" y="21471"/>
                        <a:pt x="20383" y="21481"/>
                        <a:pt x="20402" y="21483"/>
                      </a:cubicBezTo>
                      <a:cubicBezTo>
                        <a:pt x="20458" y="21490"/>
                        <a:pt x="20496" y="21427"/>
                        <a:pt x="20496" y="21312"/>
                      </a:cubicBezTo>
                      <a:cubicBezTo>
                        <a:pt x="20496" y="21175"/>
                        <a:pt x="20421" y="21138"/>
                        <a:pt x="20331" y="21229"/>
                      </a:cubicBezTo>
                      <a:cubicBezTo>
                        <a:pt x="20314" y="21246"/>
                        <a:pt x="20298" y="21256"/>
                        <a:pt x="20286" y="21256"/>
                      </a:cubicBezTo>
                      <a:cubicBezTo>
                        <a:pt x="20273" y="21256"/>
                        <a:pt x="20263" y="21246"/>
                        <a:pt x="20252" y="21229"/>
                      </a:cubicBezTo>
                      <a:cubicBezTo>
                        <a:pt x="20235" y="21202"/>
                        <a:pt x="20179" y="21180"/>
                        <a:pt x="20126" y="21180"/>
                      </a:cubicBezTo>
                      <a:close/>
                      <a:moveTo>
                        <a:pt x="20684" y="21180"/>
                      </a:moveTo>
                      <a:cubicBezTo>
                        <a:pt x="20665" y="21180"/>
                        <a:pt x="20649" y="21250"/>
                        <a:pt x="20649" y="21337"/>
                      </a:cubicBezTo>
                      <a:cubicBezTo>
                        <a:pt x="20649" y="21390"/>
                        <a:pt x="20654" y="21430"/>
                        <a:pt x="20664" y="21456"/>
                      </a:cubicBezTo>
                      <a:cubicBezTo>
                        <a:pt x="20675" y="21482"/>
                        <a:pt x="20690" y="21497"/>
                        <a:pt x="20711" y="21497"/>
                      </a:cubicBezTo>
                      <a:cubicBezTo>
                        <a:pt x="20750" y="21497"/>
                        <a:pt x="20763" y="21468"/>
                        <a:pt x="20747" y="21424"/>
                      </a:cubicBezTo>
                      <a:cubicBezTo>
                        <a:pt x="20732" y="21384"/>
                        <a:pt x="20720" y="21314"/>
                        <a:pt x="20720" y="21266"/>
                      </a:cubicBezTo>
                      <a:cubicBezTo>
                        <a:pt x="20720" y="21218"/>
                        <a:pt x="20704" y="21180"/>
                        <a:pt x="20684" y="21180"/>
                      </a:cubicBezTo>
                      <a:close/>
                      <a:moveTo>
                        <a:pt x="2457" y="21185"/>
                      </a:moveTo>
                      <a:cubicBezTo>
                        <a:pt x="2447" y="21182"/>
                        <a:pt x="2434" y="21185"/>
                        <a:pt x="2417" y="21188"/>
                      </a:cubicBezTo>
                      <a:cubicBezTo>
                        <a:pt x="2360" y="21199"/>
                        <a:pt x="2333" y="21248"/>
                        <a:pt x="2328" y="21352"/>
                      </a:cubicBezTo>
                      <a:cubicBezTo>
                        <a:pt x="2325" y="21405"/>
                        <a:pt x="2332" y="21442"/>
                        <a:pt x="2345" y="21466"/>
                      </a:cubicBezTo>
                      <a:cubicBezTo>
                        <a:pt x="2357" y="21490"/>
                        <a:pt x="2375" y="21500"/>
                        <a:pt x="2394" y="21497"/>
                      </a:cubicBezTo>
                      <a:cubicBezTo>
                        <a:pt x="2431" y="21489"/>
                        <a:pt x="2474" y="21428"/>
                        <a:pt x="2484" y="21322"/>
                      </a:cubicBezTo>
                      <a:cubicBezTo>
                        <a:pt x="2493" y="21228"/>
                        <a:pt x="2489" y="21191"/>
                        <a:pt x="2457" y="21185"/>
                      </a:cubicBezTo>
                      <a:close/>
                      <a:moveTo>
                        <a:pt x="20999" y="21185"/>
                      </a:moveTo>
                      <a:cubicBezTo>
                        <a:pt x="20989" y="21182"/>
                        <a:pt x="20977" y="21185"/>
                        <a:pt x="20960" y="21188"/>
                      </a:cubicBezTo>
                      <a:cubicBezTo>
                        <a:pt x="20873" y="21205"/>
                        <a:pt x="20830" y="21324"/>
                        <a:pt x="20873" y="21436"/>
                      </a:cubicBezTo>
                      <a:cubicBezTo>
                        <a:pt x="20916" y="21549"/>
                        <a:pt x="21010" y="21478"/>
                        <a:pt x="21026" y="21320"/>
                      </a:cubicBezTo>
                      <a:cubicBezTo>
                        <a:pt x="21035" y="21229"/>
                        <a:pt x="21030" y="21191"/>
                        <a:pt x="20999" y="21185"/>
                      </a:cubicBezTo>
                      <a:close/>
                      <a:moveTo>
                        <a:pt x="15756" y="21186"/>
                      </a:moveTo>
                      <a:cubicBezTo>
                        <a:pt x="15590" y="21190"/>
                        <a:pt x="15569" y="21200"/>
                        <a:pt x="15628" y="21244"/>
                      </a:cubicBezTo>
                      <a:cubicBezTo>
                        <a:pt x="15694" y="21293"/>
                        <a:pt x="15693" y="21303"/>
                        <a:pt x="15628" y="21358"/>
                      </a:cubicBezTo>
                      <a:cubicBezTo>
                        <a:pt x="15589" y="21390"/>
                        <a:pt x="15557" y="21434"/>
                        <a:pt x="15557" y="21456"/>
                      </a:cubicBezTo>
                      <a:cubicBezTo>
                        <a:pt x="15557" y="21512"/>
                        <a:pt x="15726" y="21505"/>
                        <a:pt x="15761" y="21447"/>
                      </a:cubicBezTo>
                      <a:cubicBezTo>
                        <a:pt x="15781" y="21415"/>
                        <a:pt x="15811" y="21419"/>
                        <a:pt x="15855" y="21456"/>
                      </a:cubicBezTo>
                      <a:cubicBezTo>
                        <a:pt x="15902" y="21495"/>
                        <a:pt x="15933" y="21496"/>
                        <a:pt x="15968" y="21461"/>
                      </a:cubicBezTo>
                      <a:cubicBezTo>
                        <a:pt x="16003" y="21426"/>
                        <a:pt x="16041" y="21427"/>
                        <a:pt x="16101" y="21464"/>
                      </a:cubicBezTo>
                      <a:cubicBezTo>
                        <a:pt x="16132" y="21484"/>
                        <a:pt x="16157" y="21494"/>
                        <a:pt x="16178" y="21493"/>
                      </a:cubicBezTo>
                      <a:cubicBezTo>
                        <a:pt x="16199" y="21493"/>
                        <a:pt x="16216" y="21483"/>
                        <a:pt x="16237" y="21463"/>
                      </a:cubicBezTo>
                      <a:cubicBezTo>
                        <a:pt x="16276" y="21423"/>
                        <a:pt x="16307" y="21420"/>
                        <a:pt x="16350" y="21456"/>
                      </a:cubicBezTo>
                      <a:cubicBezTo>
                        <a:pt x="16374" y="21476"/>
                        <a:pt x="16400" y="21489"/>
                        <a:pt x="16424" y="21491"/>
                      </a:cubicBezTo>
                      <a:cubicBezTo>
                        <a:pt x="16494" y="21499"/>
                        <a:pt x="16548" y="21432"/>
                        <a:pt x="16536" y="21327"/>
                      </a:cubicBezTo>
                      <a:cubicBezTo>
                        <a:pt x="16523" y="21213"/>
                        <a:pt x="16506" y="21202"/>
                        <a:pt x="16321" y="21195"/>
                      </a:cubicBezTo>
                      <a:cubicBezTo>
                        <a:pt x="16210" y="21191"/>
                        <a:pt x="16096" y="21206"/>
                        <a:pt x="16067" y="21230"/>
                      </a:cubicBezTo>
                      <a:cubicBezTo>
                        <a:pt x="16033" y="21259"/>
                        <a:pt x="16005" y="21258"/>
                        <a:pt x="15986" y="21229"/>
                      </a:cubicBezTo>
                      <a:cubicBezTo>
                        <a:pt x="15971" y="21204"/>
                        <a:pt x="15867" y="21184"/>
                        <a:pt x="15756" y="21186"/>
                      </a:cubicBezTo>
                      <a:close/>
                      <a:moveTo>
                        <a:pt x="4651" y="21191"/>
                      </a:moveTo>
                      <a:cubicBezTo>
                        <a:pt x="4613" y="21204"/>
                        <a:pt x="4579" y="21249"/>
                        <a:pt x="4577" y="21317"/>
                      </a:cubicBezTo>
                      <a:cubicBezTo>
                        <a:pt x="4575" y="21379"/>
                        <a:pt x="4581" y="21444"/>
                        <a:pt x="4590" y="21463"/>
                      </a:cubicBezTo>
                      <a:cubicBezTo>
                        <a:pt x="4597" y="21477"/>
                        <a:pt x="4606" y="21486"/>
                        <a:pt x="4616" y="21491"/>
                      </a:cubicBezTo>
                      <a:cubicBezTo>
                        <a:pt x="4625" y="21497"/>
                        <a:pt x="4634" y="21500"/>
                        <a:pt x="4644" y="21498"/>
                      </a:cubicBezTo>
                      <a:cubicBezTo>
                        <a:pt x="4705" y="21490"/>
                        <a:pt x="4776" y="21366"/>
                        <a:pt x="4748" y="21261"/>
                      </a:cubicBezTo>
                      <a:cubicBezTo>
                        <a:pt x="4732" y="21199"/>
                        <a:pt x="4689" y="21179"/>
                        <a:pt x="4651" y="21191"/>
                      </a:cubicBezTo>
                      <a:close/>
                      <a:moveTo>
                        <a:pt x="4954" y="21381"/>
                      </a:moveTo>
                      <a:cubicBezTo>
                        <a:pt x="4940" y="21367"/>
                        <a:pt x="4913" y="21394"/>
                        <a:pt x="4896" y="21439"/>
                      </a:cubicBezTo>
                      <a:cubicBezTo>
                        <a:pt x="4872" y="21503"/>
                        <a:pt x="4877" y="21509"/>
                        <a:pt x="4922" y="21464"/>
                      </a:cubicBezTo>
                      <a:cubicBezTo>
                        <a:pt x="4952" y="21434"/>
                        <a:pt x="4967" y="21395"/>
                        <a:pt x="4954" y="21381"/>
                      </a:cubicBezTo>
                      <a:close/>
                      <a:moveTo>
                        <a:pt x="11157" y="21410"/>
                      </a:moveTo>
                      <a:cubicBezTo>
                        <a:pt x="11141" y="21410"/>
                        <a:pt x="11124" y="21421"/>
                        <a:pt x="11103" y="21442"/>
                      </a:cubicBezTo>
                      <a:cubicBezTo>
                        <a:pt x="11082" y="21463"/>
                        <a:pt x="11075" y="21476"/>
                        <a:pt x="11083" y="21485"/>
                      </a:cubicBezTo>
                      <a:cubicBezTo>
                        <a:pt x="11091" y="21493"/>
                        <a:pt x="11115" y="21497"/>
                        <a:pt x="11157" y="21497"/>
                      </a:cubicBezTo>
                      <a:cubicBezTo>
                        <a:pt x="11241" y="21497"/>
                        <a:pt x="11253" y="21485"/>
                        <a:pt x="11211" y="21442"/>
                      </a:cubicBezTo>
                      <a:cubicBezTo>
                        <a:pt x="11190" y="21421"/>
                        <a:pt x="11174" y="21410"/>
                        <a:pt x="11157" y="21410"/>
                      </a:cubicBezTo>
                      <a:close/>
                      <a:moveTo>
                        <a:pt x="13403" y="21410"/>
                      </a:moveTo>
                      <a:cubicBezTo>
                        <a:pt x="13386" y="21410"/>
                        <a:pt x="13370" y="21421"/>
                        <a:pt x="13349" y="21442"/>
                      </a:cubicBezTo>
                      <a:cubicBezTo>
                        <a:pt x="13328" y="21463"/>
                        <a:pt x="13319" y="21476"/>
                        <a:pt x="13327" y="21485"/>
                      </a:cubicBezTo>
                      <a:cubicBezTo>
                        <a:pt x="13335" y="21493"/>
                        <a:pt x="13361" y="21497"/>
                        <a:pt x="13403" y="21497"/>
                      </a:cubicBezTo>
                      <a:cubicBezTo>
                        <a:pt x="13486" y="21497"/>
                        <a:pt x="13497" y="21485"/>
                        <a:pt x="13455" y="21442"/>
                      </a:cubicBezTo>
                      <a:cubicBezTo>
                        <a:pt x="13434" y="21421"/>
                        <a:pt x="13419" y="21410"/>
                        <a:pt x="13403" y="21410"/>
                      </a:cubicBezTo>
                      <a:close/>
                      <a:moveTo>
                        <a:pt x="5253" y="21427"/>
                      </a:moveTo>
                      <a:cubicBezTo>
                        <a:pt x="5246" y="21424"/>
                        <a:pt x="5231" y="21426"/>
                        <a:pt x="5211" y="21434"/>
                      </a:cubicBezTo>
                      <a:cubicBezTo>
                        <a:pt x="5173" y="21449"/>
                        <a:pt x="5140" y="21468"/>
                        <a:pt x="5140" y="21478"/>
                      </a:cubicBezTo>
                      <a:cubicBezTo>
                        <a:pt x="5140" y="21515"/>
                        <a:pt x="5227" y="21494"/>
                        <a:pt x="5253" y="21451"/>
                      </a:cubicBezTo>
                      <a:cubicBezTo>
                        <a:pt x="5261" y="21438"/>
                        <a:pt x="5261" y="21430"/>
                        <a:pt x="5253" y="21427"/>
                      </a:cubicBezTo>
                      <a:close/>
                    </a:path>
                  </a:pathLst>
                </a:custGeom>
                <a:ln w="12700" cap="flat">
                  <a:noFill/>
                  <a:round/>
                </a:ln>
                <a:effectLst/>
              </p:spPr>
            </p:pic>
            <p:pic>
              <p:nvPicPr>
                <p:cNvPr id="181" name="image7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3824251" y="0"/>
                  <a:ext cx="933538" cy="372168"/>
                </a:xfrm>
                <a:prstGeom prst="rect">
                  <a:avLst/>
                </a:prstGeom>
                <a:ln w="12700" cap="flat">
                  <a:noFill/>
                  <a:round/>
                </a:ln>
                <a:effectLst/>
              </p:spPr>
            </p:pic>
          </p:grpSp>
          <p:sp>
            <p:nvSpPr>
              <p:cNvPr id="183" name="Shape 183"/>
              <p:cNvSpPr/>
              <p:nvPr/>
            </p:nvSpPr>
            <p:spPr>
              <a:xfrm>
                <a:off x="9640758" y="2029395"/>
                <a:ext cx="1691633" cy="4718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400" b="1">
                    <a:solidFill>
                      <a:srgbClr val="268B35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687" dirty="0"/>
                  <a:t>transistors</a:t>
                </a: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11666410" y="2206483"/>
                <a:ext cx="886854" cy="4718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400" b="1">
                    <a:solidFill>
                      <a:srgbClr val="02127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687"/>
                  <a:t>clock</a:t>
                </a: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9113626" y="4257770"/>
                <a:ext cx="1007684" cy="4718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400" b="1">
                    <a:solidFill>
                      <a:srgbClr val="2433E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687"/>
                  <a:t>power</a:t>
                </a:r>
              </a:p>
            </p:txBody>
          </p:sp>
          <p:pic>
            <p:nvPicPr>
              <p:cNvPr id="186" name="image6.gi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2920" t="26528" r="59191" b="60185"/>
              <a:stretch>
                <a:fillRect/>
              </a:stretch>
            </p:blipFill>
            <p:spPr>
              <a:xfrm rot="10800000">
                <a:off x="11175782" y="4483166"/>
                <a:ext cx="1409779" cy="64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 cap="flat">
                <a:noFill/>
                <a:round/>
              </a:ln>
              <a:effectLst/>
            </p:spPr>
          </p:pic>
          <p:sp>
            <p:nvSpPr>
              <p:cNvPr id="187" name="Shape 187"/>
              <p:cNvSpPr/>
              <p:nvPr/>
            </p:nvSpPr>
            <p:spPr>
              <a:xfrm>
                <a:off x="10721687" y="4581632"/>
                <a:ext cx="579078" cy="4718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400" b="1">
                    <a:solidFill>
                      <a:srgbClr val="8B3465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687"/>
                  <a:t>ILP</a:t>
                </a:r>
              </a:p>
            </p:txBody>
          </p:sp>
          <p:sp>
            <p:nvSpPr>
              <p:cNvPr id="188" name="Shape 188"/>
              <p:cNvSpPr/>
              <p:nvPr/>
            </p:nvSpPr>
            <p:spPr>
              <a:xfrm>
                <a:off x="12585561" y="4464571"/>
                <a:ext cx="143555" cy="634427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600">
                    <a:solidFill>
                      <a:srgbClr val="FFFFFF"/>
                    </a:solidFill>
                  </a:defRPr>
                </a:pPr>
                <a:endParaRPr sz="1828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7114924" y="2594834"/>
              <a:ext cx="4938938" cy="5001122"/>
              <a:chOff x="7114924" y="2594834"/>
              <a:chExt cx="4938938" cy="5001122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7244211" y="6951406"/>
                <a:ext cx="50156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r>
                  <a:rPr sz="1266"/>
                  <a:t>10</a:t>
                </a:r>
                <a:r>
                  <a:rPr sz="1336" baseline="31999"/>
                  <a:t>-1</a:t>
                </a: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7509362" y="6371771"/>
                <a:ext cx="230263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92" name="Shape 192"/>
              <p:cNvSpPr/>
              <p:nvPr/>
            </p:nvSpPr>
            <p:spPr>
              <a:xfrm>
                <a:off x="7384589" y="5862263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193" name="Shape 193"/>
              <p:cNvSpPr/>
              <p:nvPr/>
            </p:nvSpPr>
            <p:spPr>
              <a:xfrm>
                <a:off x="7297024" y="5317691"/>
                <a:ext cx="446848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r>
                  <a:rPr sz="1266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10</a:t>
                </a:r>
                <a:r>
                  <a:rPr sz="1336" baseline="31999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2</a:t>
                </a: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7297024" y="4773121"/>
                <a:ext cx="446848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r>
                  <a:rPr sz="1266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10</a:t>
                </a:r>
                <a:r>
                  <a:rPr sz="1336" baseline="31999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3</a:t>
                </a: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7297024" y="4228548"/>
                <a:ext cx="446848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r>
                  <a:rPr sz="1266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10</a:t>
                </a:r>
                <a:r>
                  <a:rPr sz="1336" baseline="31999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4</a:t>
                </a:r>
              </a:p>
            </p:txBody>
          </p:sp>
          <p:sp>
            <p:nvSpPr>
              <p:cNvPr id="196" name="Shape 196"/>
              <p:cNvSpPr/>
              <p:nvPr/>
            </p:nvSpPr>
            <p:spPr>
              <a:xfrm>
                <a:off x="7297024" y="3683978"/>
                <a:ext cx="446848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r>
                  <a:rPr sz="1266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10</a:t>
                </a:r>
                <a:r>
                  <a:rPr sz="1336" baseline="31999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5</a:t>
                </a:r>
              </a:p>
            </p:txBody>
          </p:sp>
          <p:sp>
            <p:nvSpPr>
              <p:cNvPr id="197" name="Shape 197"/>
              <p:cNvSpPr/>
              <p:nvPr/>
            </p:nvSpPr>
            <p:spPr>
              <a:xfrm>
                <a:off x="7205955" y="3139406"/>
                <a:ext cx="534017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 algn="r">
                  <a:defRPr sz="1800">
                    <a:solidFill>
                      <a:srgbClr val="FFFFFF"/>
                    </a:solidFill>
                  </a:defRPr>
                </a:pPr>
                <a:r>
                  <a:rPr sz="1266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10</a:t>
                </a:r>
                <a:r>
                  <a:rPr sz="1336" baseline="31999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6</a:t>
                </a:r>
              </a:p>
            </p:txBody>
          </p:sp>
          <p:sp>
            <p:nvSpPr>
              <p:cNvPr id="198" name="Shape 198"/>
              <p:cNvSpPr/>
              <p:nvPr/>
            </p:nvSpPr>
            <p:spPr>
              <a:xfrm>
                <a:off x="7591080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>
                    <a:solidFill>
                      <a:schemeClr val="tx1"/>
                    </a:solidFill>
                  </a:rPr>
                  <a:t>70</a:t>
                </a:r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8104186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>
                    <a:solidFill>
                      <a:schemeClr val="tx1"/>
                    </a:solidFill>
                  </a:rPr>
                  <a:t>75</a:t>
                </a:r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8617291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>
                    <a:solidFill>
                      <a:schemeClr val="tx1"/>
                    </a:solidFill>
                  </a:rPr>
                  <a:t>80</a:t>
                </a:r>
              </a:p>
            </p:txBody>
          </p:sp>
          <p:sp>
            <p:nvSpPr>
              <p:cNvPr id="201" name="Shape 201"/>
              <p:cNvSpPr/>
              <p:nvPr/>
            </p:nvSpPr>
            <p:spPr>
              <a:xfrm>
                <a:off x="9130399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>
                    <a:solidFill>
                      <a:schemeClr val="tx1"/>
                    </a:solidFill>
                  </a:rPr>
                  <a:t>85</a:t>
                </a:r>
              </a:p>
            </p:txBody>
          </p:sp>
          <p:sp>
            <p:nvSpPr>
              <p:cNvPr id="202" name="Shape 202"/>
              <p:cNvSpPr/>
              <p:nvPr/>
            </p:nvSpPr>
            <p:spPr>
              <a:xfrm>
                <a:off x="9643505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>
                    <a:solidFill>
                      <a:schemeClr val="tx1"/>
                    </a:solidFill>
                  </a:rPr>
                  <a:t>90</a:t>
                </a:r>
              </a:p>
            </p:txBody>
          </p:sp>
          <p:sp>
            <p:nvSpPr>
              <p:cNvPr id="203" name="Shape 203"/>
              <p:cNvSpPr/>
              <p:nvPr/>
            </p:nvSpPr>
            <p:spPr>
              <a:xfrm>
                <a:off x="10156610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>
                    <a:solidFill>
                      <a:schemeClr val="tx1"/>
                    </a:solidFill>
                  </a:rPr>
                  <a:t>95</a:t>
                </a:r>
              </a:p>
            </p:txBody>
          </p:sp>
          <p:sp>
            <p:nvSpPr>
              <p:cNvPr id="204" name="Shape 204"/>
              <p:cNvSpPr/>
              <p:nvPr/>
            </p:nvSpPr>
            <p:spPr>
              <a:xfrm>
                <a:off x="10669716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 dirty="0">
                    <a:solidFill>
                      <a:schemeClr val="tx1"/>
                    </a:solidFill>
                  </a:rPr>
                  <a:t>00</a:t>
                </a:r>
              </a:p>
            </p:txBody>
          </p:sp>
          <p:sp>
            <p:nvSpPr>
              <p:cNvPr id="205" name="Shape 205"/>
              <p:cNvSpPr/>
              <p:nvPr/>
            </p:nvSpPr>
            <p:spPr>
              <a:xfrm>
                <a:off x="11182821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 dirty="0">
                    <a:solidFill>
                      <a:schemeClr val="tx1"/>
                    </a:solidFill>
                  </a:rPr>
                  <a:t>05</a:t>
                </a:r>
              </a:p>
            </p:txBody>
          </p:sp>
          <p:sp>
            <p:nvSpPr>
              <p:cNvPr id="206" name="Shape 206"/>
              <p:cNvSpPr/>
              <p:nvPr/>
            </p:nvSpPr>
            <p:spPr>
              <a:xfrm>
                <a:off x="11695928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 dirty="0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207" name="Shape 207"/>
              <p:cNvSpPr/>
              <p:nvPr/>
            </p:nvSpPr>
            <p:spPr>
              <a:xfrm>
                <a:off x="7114924" y="2594834"/>
                <a:ext cx="625048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 algn="r">
                  <a:defRPr sz="1800">
                    <a:solidFill>
                      <a:srgbClr val="FFFFFF"/>
                    </a:solidFill>
                  </a:defRPr>
                </a:pPr>
                <a:r>
                  <a:rPr sz="1266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10</a:t>
                </a:r>
                <a:r>
                  <a:rPr sz="1336" baseline="31999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7</a:t>
                </a:r>
              </a:p>
            </p:txBody>
          </p:sp>
        </p:grpSp>
      </p:grpSp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mtClean="0"/>
              <a:t>GeantV: </a:t>
            </a:r>
            <a:r>
              <a:rPr lang="en-US" smtClean="0"/>
              <a:t>(familiar) </a:t>
            </a:r>
            <a:r>
              <a:rPr smtClean="0"/>
              <a:t>motivations</a:t>
            </a:r>
            <a:endParaRPr dirty="0"/>
          </a:p>
        </p:txBody>
      </p:sp>
      <p:sp>
        <p:nvSpPr>
          <p:cNvPr id="211" name="Shape 211"/>
          <p:cNvSpPr>
            <a:spLocks noGrp="1"/>
          </p:cNvSpPr>
          <p:nvPr>
            <p:ph type="body" sz="half" idx="1"/>
          </p:nvPr>
        </p:nvSpPr>
        <p:spPr>
          <a:xfrm>
            <a:off x="669726" y="2013466"/>
            <a:ext cx="3750469" cy="442019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93688" indent="-293688" defTabSz="308063">
              <a:spcBef>
                <a:spcPts val="1687"/>
              </a:spcBef>
              <a:defRPr sz="2100"/>
            </a:pPr>
            <a:r>
              <a:rPr smtClean="0"/>
              <a:t>Performance of our code scales with clock cycle (hence is stagnant!)</a:t>
            </a:r>
          </a:p>
          <a:p>
            <a:pPr marL="293688" indent="-293688" defTabSz="308063">
              <a:spcBef>
                <a:spcPts val="1687"/>
              </a:spcBef>
              <a:defRPr sz="2100"/>
            </a:pPr>
            <a:r>
              <a:rPr smtClean="0"/>
              <a:t>Needs will increase more than tenfold and the budget will be constant at best</a:t>
            </a:r>
          </a:p>
          <a:p>
            <a:pPr marL="293688" indent="-293688" defTabSz="308063">
              <a:spcBef>
                <a:spcPts val="1687"/>
              </a:spcBef>
              <a:defRPr sz="2100"/>
            </a:pPr>
            <a:r>
              <a:rPr smtClean="0"/>
              <a:t>HEP code needs to exploit new architectures and to team with other disciplines to share the optimization effort</a:t>
            </a:r>
          </a:p>
          <a:p>
            <a:pPr marL="579438" lvl="1" indent="-293688" defTabSz="308063">
              <a:spcBef>
                <a:spcPts val="1687"/>
              </a:spcBef>
              <a:defRPr sz="2100"/>
            </a:pPr>
            <a:r>
              <a:rPr smtClean="0"/>
              <a:t>Data &amp; instruction locality and vectorisation</a:t>
            </a:r>
          </a:p>
          <a:p>
            <a:pPr marL="293688" indent="-293688" defTabSz="308063">
              <a:spcBef>
                <a:spcPts val="1687"/>
              </a:spcBef>
              <a:defRPr sz="2100"/>
            </a:pPr>
            <a:r>
              <a:rPr smtClean="0"/>
              <a:t>Portability, better physics and optimization will be the targets</a:t>
            </a:r>
          </a:p>
          <a:p>
            <a:pPr marL="293688" indent="-293688" defTabSz="308063">
              <a:spcBef>
                <a:spcPts val="1687"/>
              </a:spcBef>
              <a:defRPr sz="2100"/>
            </a:pPr>
            <a:r>
              <a:rPr smtClean="0"/>
              <a:t>Simulation can lead the way to show how to exploit today's CPU's resources more effectively in complex applications</a:t>
            </a:r>
            <a:endParaRPr dirty="0"/>
          </a:p>
        </p:txBody>
      </p:sp>
      <p:sp>
        <p:nvSpPr>
          <p:cNvPr id="212" name="Shape 212"/>
          <p:cNvSpPr/>
          <p:nvPr/>
        </p:nvSpPr>
        <p:spPr>
          <a:xfrm>
            <a:off x="4844407" y="5615744"/>
            <a:ext cx="3954072" cy="754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57175" indent="-257175" algn="l">
              <a:spcBef>
                <a:spcPts val="3200"/>
              </a:spcBef>
              <a:buSzPct val="75000"/>
              <a:buChar char="•"/>
              <a:defRPr sz="2100">
                <a:solidFill>
                  <a:srgbClr val="FFFFFF"/>
                </a:solidFill>
              </a:defRPr>
            </a:lvl1pPr>
          </a:lstStyle>
          <a:p>
            <a:r>
              <a:rPr sz="1477" dirty="0">
                <a:solidFill>
                  <a:schemeClr val="tx1"/>
                </a:solidFill>
              </a:rPr>
              <a:t>Seeking ways to write code portable between CPU with vector units or not and accelerators (GPU, Xeon Phi)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04140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not Geant4+?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Extensive prototyping and analysis has convinced us that “</a:t>
            </a:r>
            <a:r>
              <a:rPr lang="en-US" dirty="0" err="1" smtClean="0"/>
              <a:t>vectorisation</a:t>
            </a:r>
            <a:r>
              <a:rPr lang="en-US" dirty="0" smtClean="0"/>
              <a:t>” of Geant4 was not achievable without a major rewrite of the code</a:t>
            </a:r>
          </a:p>
          <a:p>
            <a:pPr lvl="1"/>
            <a:r>
              <a:rPr lang="en-US" dirty="0" smtClean="0"/>
              <a:t>No hotspots (!)</a:t>
            </a:r>
          </a:p>
          <a:p>
            <a:pPr lvl="1"/>
            <a:r>
              <a:rPr lang="en-US" dirty="0" smtClean="0"/>
              <a:t>Virtual table structure very deep and complex (1990’s style)</a:t>
            </a:r>
          </a:p>
          <a:p>
            <a:pPr lvl="1"/>
            <a:r>
              <a:rPr lang="en-US" dirty="0" smtClean="0"/>
              <a:t>Codebase very large and non-homogeneous</a:t>
            </a:r>
          </a:p>
          <a:p>
            <a:pPr lvl="1"/>
            <a:r>
              <a:rPr lang="en-US" dirty="0" smtClean="0"/>
              <a:t>Auto-vectorization can only have small and very localized effect</a:t>
            </a:r>
          </a:p>
          <a:p>
            <a:r>
              <a:rPr lang="en-US" dirty="0" smtClean="0"/>
              <a:t>No criticism, but even the best things age (born 1994)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ym typeface="Calibri"/>
              </a:rPr>
              <a:pPr/>
              <a:t>35</a:t>
            </a:fld>
            <a:endParaRPr lang="en-US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091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0" y="174053"/>
            <a:ext cx="8913813" cy="799783"/>
          </a:xfrm>
        </p:spPr>
        <p:txBody>
          <a:bodyPr/>
          <a:lstStyle/>
          <a:p>
            <a:pPr lvl="0"/>
            <a:r>
              <a:rPr lang="en-US" smtClean="0">
                <a:sym typeface="Calibri"/>
              </a:rPr>
              <a:t>Geant4 Profiling Example: Call Graph</a:t>
            </a:r>
            <a:endParaRPr lang="en-US" dirty="0">
              <a:sym typeface="Calibri"/>
            </a:endParaRP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>
                <a:sym typeface="Calibri"/>
              </a:rPr>
              <a:pPr lvl="0"/>
              <a:t>36</a:t>
            </a:fld>
            <a:endParaRPr lang="en-US">
              <a:sym typeface="Calibri"/>
            </a:endParaRPr>
          </a:p>
        </p:txBody>
      </p:sp>
      <p:pic>
        <p:nvPicPr>
          <p:cNvPr id="13" name="Shape 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803" y="1203070"/>
            <a:ext cx="6956771" cy="5271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412" y="3533760"/>
            <a:ext cx="4008777" cy="287498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5" name="Shape 172"/>
          <p:cNvSpPr/>
          <p:nvPr/>
        </p:nvSpPr>
        <p:spPr>
          <a:xfrm>
            <a:off x="5684896" y="5659200"/>
            <a:ext cx="1088596" cy="863294"/>
          </a:xfrm>
          <a:prstGeom prst="frame">
            <a:avLst>
              <a:gd name="adj1" fmla="val 275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hape 173"/>
          <p:cNvCxnSpPr/>
          <p:nvPr/>
        </p:nvCxnSpPr>
        <p:spPr>
          <a:xfrm flipH="1" flipV="1">
            <a:off x="4419600" y="5455920"/>
            <a:ext cx="1144340" cy="76527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7" name="Shape 174"/>
          <p:cNvSpPr txBox="1"/>
          <p:nvPr/>
        </p:nvSpPr>
        <p:spPr>
          <a:xfrm>
            <a:off x="5250318" y="1203070"/>
            <a:ext cx="304634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valgrind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gprof2dot /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graphviz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 rot="19544323">
            <a:off x="789192" y="2957943"/>
            <a:ext cx="6739194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/>
              <a:t>Small and Smaller boxes!!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185615" y="973836"/>
            <a:ext cx="3138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Geant4 example B1 with 100 protons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0247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0" y="210906"/>
            <a:ext cx="8913813" cy="914400"/>
          </a:xfrm>
        </p:spPr>
        <p:txBody>
          <a:bodyPr/>
          <a:lstStyle/>
          <a:p>
            <a:pPr lvl="0"/>
            <a:r>
              <a:rPr lang="en-US" smtClean="0">
                <a:sym typeface="Calibri"/>
              </a:rPr>
              <a:t>Geant4 Profiling Example: Call Map</a:t>
            </a:r>
            <a:endParaRPr lang="en-US" dirty="0"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>
                <a:sym typeface="Calibri"/>
              </a:rPr>
              <a:pPr lvl="0"/>
              <a:t>37</a:t>
            </a:fld>
            <a:endParaRPr lang="en-US">
              <a:sym typeface="Calibri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3461007" y="1064125"/>
            <a:ext cx="225625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valgrind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kcachegrind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Shape 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041" y="1437517"/>
            <a:ext cx="8158480" cy="46076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927463" y="6172745"/>
            <a:ext cx="332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No easy to address hotspots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2594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ja-JP" altLang="en-US" dirty="0">
                <a:latin typeface="Arial"/>
              </a:rPr>
              <a:t>“</a:t>
            </a:r>
            <a:r>
              <a:rPr lang="en-US" dirty="0" err="1"/>
              <a:t>Basketised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transport</a:t>
            </a:r>
          </a:p>
        </p:txBody>
      </p:sp>
      <p:grpSp>
        <p:nvGrpSpPr>
          <p:cNvPr id="17432" name="Group 24"/>
          <p:cNvGrpSpPr>
            <a:grpSpLocks/>
          </p:cNvGrpSpPr>
          <p:nvPr/>
        </p:nvGrpSpPr>
        <p:grpSpPr bwMode="auto">
          <a:xfrm>
            <a:off x="3166089" y="5381427"/>
            <a:ext cx="321469" cy="1187648"/>
            <a:chOff x="0" y="0"/>
            <a:chExt cx="288" cy="1064"/>
          </a:xfrm>
        </p:grpSpPr>
        <p:sp>
          <p:nvSpPr>
            <p:cNvPr id="17416" name="Rectangle 8"/>
            <p:cNvSpPr>
              <a:spLocks/>
            </p:cNvSpPr>
            <p:nvPr/>
          </p:nvSpPr>
          <p:spPr bwMode="auto">
            <a:xfrm>
              <a:off x="0" y="0"/>
              <a:ext cx="288" cy="68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Rectangle 9"/>
            <p:cNvSpPr>
              <a:spLocks/>
            </p:cNvSpPr>
            <p:nvPr/>
          </p:nvSpPr>
          <p:spPr bwMode="auto">
            <a:xfrm>
              <a:off x="0" y="68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8" name="Rectangle 10"/>
            <p:cNvSpPr>
              <a:spLocks/>
            </p:cNvSpPr>
            <p:nvPr/>
          </p:nvSpPr>
          <p:spPr bwMode="auto">
            <a:xfrm>
              <a:off x="0" y="128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9" name="Rectangle 11"/>
            <p:cNvSpPr>
              <a:spLocks/>
            </p:cNvSpPr>
            <p:nvPr/>
          </p:nvSpPr>
          <p:spPr bwMode="auto">
            <a:xfrm>
              <a:off x="0" y="197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0" name="Rectangle 12"/>
            <p:cNvSpPr>
              <a:spLocks/>
            </p:cNvSpPr>
            <p:nvPr/>
          </p:nvSpPr>
          <p:spPr bwMode="auto">
            <a:xfrm>
              <a:off x="0" y="266"/>
              <a:ext cx="288" cy="68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1" name="Rectangle 13"/>
            <p:cNvSpPr>
              <a:spLocks/>
            </p:cNvSpPr>
            <p:nvPr/>
          </p:nvSpPr>
          <p:spPr bwMode="auto">
            <a:xfrm>
              <a:off x="0" y="334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2" name="Rectangle 14"/>
            <p:cNvSpPr>
              <a:spLocks/>
            </p:cNvSpPr>
            <p:nvPr/>
          </p:nvSpPr>
          <p:spPr bwMode="auto">
            <a:xfrm>
              <a:off x="0" y="394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3" name="Rectangle 15"/>
            <p:cNvSpPr>
              <a:spLocks/>
            </p:cNvSpPr>
            <p:nvPr/>
          </p:nvSpPr>
          <p:spPr bwMode="auto">
            <a:xfrm>
              <a:off x="0" y="463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4" name="Rectangle 16"/>
            <p:cNvSpPr>
              <a:spLocks/>
            </p:cNvSpPr>
            <p:nvPr/>
          </p:nvSpPr>
          <p:spPr bwMode="auto">
            <a:xfrm>
              <a:off x="0" y="532"/>
              <a:ext cx="288" cy="68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5" name="Rectangle 17"/>
            <p:cNvSpPr>
              <a:spLocks/>
            </p:cNvSpPr>
            <p:nvPr/>
          </p:nvSpPr>
          <p:spPr bwMode="auto">
            <a:xfrm>
              <a:off x="0" y="600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6" name="Rectangle 18"/>
            <p:cNvSpPr>
              <a:spLocks/>
            </p:cNvSpPr>
            <p:nvPr/>
          </p:nvSpPr>
          <p:spPr bwMode="auto">
            <a:xfrm>
              <a:off x="0" y="660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7" name="Rectangle 19"/>
            <p:cNvSpPr>
              <a:spLocks/>
            </p:cNvSpPr>
            <p:nvPr/>
          </p:nvSpPr>
          <p:spPr bwMode="auto">
            <a:xfrm>
              <a:off x="0" y="729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8" name="Rectangle 20"/>
            <p:cNvSpPr>
              <a:spLocks/>
            </p:cNvSpPr>
            <p:nvPr/>
          </p:nvSpPr>
          <p:spPr bwMode="auto">
            <a:xfrm>
              <a:off x="0" y="798"/>
              <a:ext cx="288" cy="68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9" name="Rectangle 21"/>
            <p:cNvSpPr>
              <a:spLocks/>
            </p:cNvSpPr>
            <p:nvPr/>
          </p:nvSpPr>
          <p:spPr bwMode="auto">
            <a:xfrm>
              <a:off x="0" y="866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30" name="Rectangle 22"/>
            <p:cNvSpPr>
              <a:spLocks/>
            </p:cNvSpPr>
            <p:nvPr/>
          </p:nvSpPr>
          <p:spPr bwMode="auto">
            <a:xfrm>
              <a:off x="0" y="926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31" name="Rectangle 23"/>
            <p:cNvSpPr>
              <a:spLocks/>
            </p:cNvSpPr>
            <p:nvPr/>
          </p:nvSpPr>
          <p:spPr bwMode="auto">
            <a:xfrm>
              <a:off x="0" y="995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7433" name="Rectangle 25"/>
          <p:cNvSpPr>
            <a:spLocks/>
          </p:cNvSpPr>
          <p:nvPr/>
        </p:nvSpPr>
        <p:spPr bwMode="auto">
          <a:xfrm>
            <a:off x="58558" y="1684536"/>
            <a:ext cx="35427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3" bIns="0">
            <a:spAutoFit/>
          </a:bodyPr>
          <a:lstStyle/>
          <a:p>
            <a:pPr marL="27905"/>
            <a:r>
              <a:rPr lang="en-US" sz="2200" dirty="0">
                <a:ea typeface="ＭＳ Ｐゴシック" charset="0"/>
                <a:cs typeface="Arial" charset="0"/>
              </a:rPr>
              <a:t>Deal with particles in parallel</a:t>
            </a:r>
          </a:p>
        </p:txBody>
      </p:sp>
      <p:grpSp>
        <p:nvGrpSpPr>
          <p:cNvPr id="17438" name="Group 30"/>
          <p:cNvGrpSpPr>
            <a:grpSpLocks/>
          </p:cNvGrpSpPr>
          <p:nvPr/>
        </p:nvGrpSpPr>
        <p:grpSpPr bwMode="auto">
          <a:xfrm>
            <a:off x="2799972" y="2220318"/>
            <a:ext cx="3509367" cy="3509367"/>
            <a:chOff x="0" y="0"/>
            <a:chExt cx="3144" cy="3144"/>
          </a:xfrm>
        </p:grpSpPr>
        <p:sp>
          <p:nvSpPr>
            <p:cNvPr id="17434" name="Oval 26"/>
            <p:cNvSpPr>
              <a:spLocks/>
            </p:cNvSpPr>
            <p:nvPr/>
          </p:nvSpPr>
          <p:spPr bwMode="auto">
            <a:xfrm>
              <a:off x="1024" y="1024"/>
              <a:ext cx="1096" cy="1096"/>
            </a:xfrm>
            <a:prstGeom prst="ellipse">
              <a:avLst/>
            </a:prstGeom>
            <a:solidFill>
              <a:srgbClr val="92D050">
                <a:alpha val="34901"/>
              </a:srgbClr>
            </a:solidFill>
            <a:ln w="25400" cap="flat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35" name="Oval 27"/>
            <p:cNvSpPr>
              <a:spLocks/>
            </p:cNvSpPr>
            <p:nvPr/>
          </p:nvSpPr>
          <p:spPr bwMode="auto">
            <a:xfrm>
              <a:off x="544" y="552"/>
              <a:ext cx="2048" cy="2048"/>
            </a:xfrm>
            <a:prstGeom prst="ellipse">
              <a:avLst/>
            </a:prstGeom>
            <a:solidFill>
              <a:srgbClr val="D99594">
                <a:alpha val="27843"/>
              </a:srgbClr>
            </a:solidFill>
            <a:ln w="25400" cap="flat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36" name="Oval 28"/>
            <p:cNvSpPr>
              <a:spLocks/>
            </p:cNvSpPr>
            <p:nvPr/>
          </p:nvSpPr>
          <p:spPr bwMode="auto">
            <a:xfrm>
              <a:off x="0" y="0"/>
              <a:ext cx="3144" cy="3144"/>
            </a:xfrm>
            <a:prstGeom prst="ellipse">
              <a:avLst/>
            </a:prstGeom>
            <a:solidFill>
              <a:srgbClr val="548DD4">
                <a:alpha val="22745"/>
              </a:srgbClr>
            </a:solidFill>
            <a:ln w="25400" cap="flat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37" name="Oval 29"/>
            <p:cNvSpPr>
              <a:spLocks/>
            </p:cNvSpPr>
            <p:nvPr/>
          </p:nvSpPr>
          <p:spPr bwMode="auto">
            <a:xfrm>
              <a:off x="1160" y="1160"/>
              <a:ext cx="816" cy="816"/>
            </a:xfrm>
            <a:prstGeom prst="ellipse">
              <a:avLst/>
            </a:prstGeom>
            <a:solidFill>
              <a:srgbClr val="FFC000">
                <a:alpha val="42744"/>
              </a:srgbClr>
            </a:solidFill>
            <a:ln w="25400" cap="flat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451" name="Group 43"/>
          <p:cNvGrpSpPr>
            <a:grpSpLocks/>
          </p:cNvGrpSpPr>
          <p:nvPr/>
        </p:nvGrpSpPr>
        <p:grpSpPr bwMode="auto">
          <a:xfrm>
            <a:off x="2547193" y="1371599"/>
            <a:ext cx="4067473" cy="4855741"/>
            <a:chOff x="0" y="0"/>
            <a:chExt cx="3643" cy="4571"/>
          </a:xfrm>
        </p:grpSpPr>
        <p:sp>
          <p:nvSpPr>
            <p:cNvPr id="17439" name="Freeform 31"/>
            <p:cNvSpPr>
              <a:spLocks/>
            </p:cNvSpPr>
            <p:nvPr/>
          </p:nvSpPr>
          <p:spPr bwMode="auto">
            <a:xfrm flipH="1">
              <a:off x="1821" y="1192"/>
              <a:ext cx="1469" cy="1079"/>
            </a:xfrm>
            <a:custGeom>
              <a:avLst/>
              <a:gdLst>
                <a:gd name="T0" fmla="*/ 0 w 21600"/>
                <a:gd name="T1" fmla="*/ 0 h 21600"/>
                <a:gd name="T2" fmla="*/ 13153 w 21600"/>
                <a:gd name="T3" fmla="*/ 7081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131" y="392"/>
                    <a:pt x="8652" y="2481"/>
                    <a:pt x="13153" y="7081"/>
                  </a:cubicBezTo>
                  <a:cubicBezTo>
                    <a:pt x="17488" y="11510"/>
                    <a:pt x="20698" y="18641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8500A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40" name="Freeform 32"/>
            <p:cNvSpPr>
              <a:spLocks/>
            </p:cNvSpPr>
            <p:nvPr/>
          </p:nvSpPr>
          <p:spPr bwMode="auto">
            <a:xfrm rot="676778" flipH="1">
              <a:off x="1917" y="1344"/>
              <a:ext cx="1469" cy="1079"/>
            </a:xfrm>
            <a:custGeom>
              <a:avLst/>
              <a:gdLst>
                <a:gd name="T0" fmla="*/ 0 w 21600"/>
                <a:gd name="T1" fmla="*/ 0 h 21600"/>
                <a:gd name="T2" fmla="*/ 13153 w 21600"/>
                <a:gd name="T3" fmla="*/ 7081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131" y="392"/>
                    <a:pt x="8652" y="2481"/>
                    <a:pt x="13153" y="7081"/>
                  </a:cubicBezTo>
                  <a:cubicBezTo>
                    <a:pt x="17488" y="11510"/>
                    <a:pt x="20698" y="18641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8500A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41" name="Freeform 33"/>
            <p:cNvSpPr>
              <a:spLocks/>
            </p:cNvSpPr>
            <p:nvPr/>
          </p:nvSpPr>
          <p:spPr bwMode="auto">
            <a:xfrm rot="1891523" flipH="1">
              <a:off x="2000" y="1653"/>
              <a:ext cx="1469" cy="1079"/>
            </a:xfrm>
            <a:custGeom>
              <a:avLst/>
              <a:gdLst>
                <a:gd name="T0" fmla="*/ 0 w 21600"/>
                <a:gd name="T1" fmla="*/ 0 h 21600"/>
                <a:gd name="T2" fmla="*/ 13153 w 21600"/>
                <a:gd name="T3" fmla="*/ 7081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131" y="392"/>
                    <a:pt x="8652" y="2481"/>
                    <a:pt x="13153" y="7081"/>
                  </a:cubicBezTo>
                  <a:cubicBezTo>
                    <a:pt x="17488" y="11510"/>
                    <a:pt x="20698" y="18641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8500A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42" name="Freeform 34"/>
            <p:cNvSpPr>
              <a:spLocks/>
            </p:cNvSpPr>
            <p:nvPr/>
          </p:nvSpPr>
          <p:spPr bwMode="auto">
            <a:xfrm rot="-1865025">
              <a:off x="173" y="1648"/>
              <a:ext cx="1469" cy="1079"/>
            </a:xfrm>
            <a:custGeom>
              <a:avLst/>
              <a:gdLst>
                <a:gd name="T0" fmla="*/ 0 w 21600"/>
                <a:gd name="T1" fmla="*/ 0 h 21600"/>
                <a:gd name="T2" fmla="*/ 13153 w 21600"/>
                <a:gd name="T3" fmla="*/ 7081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131" y="392"/>
                    <a:pt x="8652" y="2481"/>
                    <a:pt x="13153" y="7081"/>
                  </a:cubicBezTo>
                  <a:cubicBezTo>
                    <a:pt x="17488" y="11510"/>
                    <a:pt x="20698" y="18641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A408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7446" name="Group 38"/>
            <p:cNvGrpSpPr>
              <a:grpSpLocks/>
            </p:cNvGrpSpPr>
            <p:nvPr/>
          </p:nvGrpSpPr>
          <p:grpSpPr bwMode="auto">
            <a:xfrm rot="7836062" flipH="1">
              <a:off x="1165" y="2544"/>
              <a:ext cx="1584" cy="1728"/>
              <a:chOff x="0" y="0"/>
              <a:chExt cx="1584" cy="1728"/>
            </a:xfrm>
          </p:grpSpPr>
          <p:sp>
            <p:nvSpPr>
              <p:cNvPr id="17443" name="Freeform 35"/>
              <p:cNvSpPr>
                <a:spLocks/>
              </p:cNvSpPr>
              <p:nvPr/>
            </p:nvSpPr>
            <p:spPr bwMode="auto">
              <a:xfrm>
                <a:off x="115" y="648"/>
                <a:ext cx="1469" cy="1080"/>
              </a:xfrm>
              <a:custGeom>
                <a:avLst/>
                <a:gdLst>
                  <a:gd name="T0" fmla="*/ 0 w 21600"/>
                  <a:gd name="T1" fmla="*/ 0 h 21600"/>
                  <a:gd name="T2" fmla="*/ 13153 w 21600"/>
                  <a:gd name="T3" fmla="*/ 7081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A408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444" name="Freeform 36"/>
              <p:cNvSpPr>
                <a:spLocks/>
              </p:cNvSpPr>
              <p:nvPr/>
            </p:nvSpPr>
            <p:spPr bwMode="auto">
              <a:xfrm rot="17776414" flipH="1">
                <a:off x="581" y="166"/>
                <a:ext cx="536" cy="1040"/>
              </a:xfrm>
              <a:custGeom>
                <a:avLst/>
                <a:gdLst>
                  <a:gd name="T0" fmla="*/ 0 w 21600"/>
                  <a:gd name="T1" fmla="*/ 0 h 21600"/>
                  <a:gd name="T2" fmla="*/ 13153 w 21600"/>
                  <a:gd name="T3" fmla="*/ 7081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956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445" name="Freeform 37"/>
              <p:cNvSpPr>
                <a:spLocks/>
              </p:cNvSpPr>
              <p:nvPr/>
            </p:nvSpPr>
            <p:spPr bwMode="auto">
              <a:xfrm rot="17776414" flipH="1">
                <a:off x="316" y="-50"/>
                <a:ext cx="536" cy="1039"/>
              </a:xfrm>
              <a:custGeom>
                <a:avLst/>
                <a:gdLst>
                  <a:gd name="T0" fmla="*/ 0 w 21600"/>
                  <a:gd name="T1" fmla="*/ 0 h 21600"/>
                  <a:gd name="T2" fmla="*/ 13153 w 21600"/>
                  <a:gd name="T3" fmla="*/ 7081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956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450" name="Group 42"/>
            <p:cNvGrpSpPr>
              <a:grpSpLocks/>
            </p:cNvGrpSpPr>
            <p:nvPr/>
          </p:nvGrpSpPr>
          <p:grpSpPr bwMode="auto">
            <a:xfrm rot="1560006">
              <a:off x="696" y="259"/>
              <a:ext cx="1584" cy="1728"/>
              <a:chOff x="0" y="0"/>
              <a:chExt cx="1584" cy="1728"/>
            </a:xfrm>
          </p:grpSpPr>
          <p:sp>
            <p:nvSpPr>
              <p:cNvPr id="17447" name="Freeform 39"/>
              <p:cNvSpPr>
                <a:spLocks/>
              </p:cNvSpPr>
              <p:nvPr/>
            </p:nvSpPr>
            <p:spPr bwMode="auto">
              <a:xfrm>
                <a:off x="115" y="648"/>
                <a:ext cx="1469" cy="1080"/>
              </a:xfrm>
              <a:custGeom>
                <a:avLst/>
                <a:gdLst>
                  <a:gd name="T0" fmla="*/ 0 w 21600"/>
                  <a:gd name="T1" fmla="*/ 0 h 21600"/>
                  <a:gd name="T2" fmla="*/ 13153 w 21600"/>
                  <a:gd name="T3" fmla="*/ 7081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A408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448" name="Freeform 40"/>
              <p:cNvSpPr>
                <a:spLocks/>
              </p:cNvSpPr>
              <p:nvPr/>
            </p:nvSpPr>
            <p:spPr bwMode="auto">
              <a:xfrm rot="17776414" flipH="1">
                <a:off x="581" y="166"/>
                <a:ext cx="536" cy="1040"/>
              </a:xfrm>
              <a:custGeom>
                <a:avLst/>
                <a:gdLst>
                  <a:gd name="T0" fmla="*/ 0 w 21600"/>
                  <a:gd name="T1" fmla="*/ 0 h 21600"/>
                  <a:gd name="T2" fmla="*/ 13153 w 21600"/>
                  <a:gd name="T3" fmla="*/ 7081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956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449" name="Freeform 41"/>
              <p:cNvSpPr>
                <a:spLocks/>
              </p:cNvSpPr>
              <p:nvPr/>
            </p:nvSpPr>
            <p:spPr bwMode="auto">
              <a:xfrm rot="17776414" flipH="1">
                <a:off x="316" y="-50"/>
                <a:ext cx="536" cy="1039"/>
              </a:xfrm>
              <a:custGeom>
                <a:avLst/>
                <a:gdLst>
                  <a:gd name="T0" fmla="*/ 0 w 21600"/>
                  <a:gd name="T1" fmla="*/ 0 h 21600"/>
                  <a:gd name="T2" fmla="*/ 13153 w 21600"/>
                  <a:gd name="T3" fmla="*/ 7081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956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17468" name="Group 60"/>
          <p:cNvGrpSpPr>
            <a:grpSpLocks/>
          </p:cNvGrpSpPr>
          <p:nvPr/>
        </p:nvGrpSpPr>
        <p:grpSpPr bwMode="auto">
          <a:xfrm>
            <a:off x="4335878" y="5140325"/>
            <a:ext cx="321469" cy="1187648"/>
            <a:chOff x="0" y="0"/>
            <a:chExt cx="288" cy="1064"/>
          </a:xfrm>
        </p:grpSpPr>
        <p:sp>
          <p:nvSpPr>
            <p:cNvPr id="17452" name="Rectangle 44"/>
            <p:cNvSpPr>
              <a:spLocks/>
            </p:cNvSpPr>
            <p:nvPr/>
          </p:nvSpPr>
          <p:spPr bwMode="auto">
            <a:xfrm>
              <a:off x="0" y="0"/>
              <a:ext cx="288" cy="68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53" name="Rectangle 45"/>
            <p:cNvSpPr>
              <a:spLocks/>
            </p:cNvSpPr>
            <p:nvPr/>
          </p:nvSpPr>
          <p:spPr bwMode="auto">
            <a:xfrm>
              <a:off x="0" y="68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54" name="Rectangle 46"/>
            <p:cNvSpPr>
              <a:spLocks/>
            </p:cNvSpPr>
            <p:nvPr/>
          </p:nvSpPr>
          <p:spPr bwMode="auto">
            <a:xfrm>
              <a:off x="0" y="128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55" name="Rectangle 47"/>
            <p:cNvSpPr>
              <a:spLocks/>
            </p:cNvSpPr>
            <p:nvPr/>
          </p:nvSpPr>
          <p:spPr bwMode="auto">
            <a:xfrm>
              <a:off x="0" y="197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56" name="Rectangle 48"/>
            <p:cNvSpPr>
              <a:spLocks/>
            </p:cNvSpPr>
            <p:nvPr/>
          </p:nvSpPr>
          <p:spPr bwMode="auto">
            <a:xfrm>
              <a:off x="0" y="266"/>
              <a:ext cx="288" cy="68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57" name="Rectangle 49"/>
            <p:cNvSpPr>
              <a:spLocks/>
            </p:cNvSpPr>
            <p:nvPr/>
          </p:nvSpPr>
          <p:spPr bwMode="auto">
            <a:xfrm>
              <a:off x="0" y="334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58" name="Rectangle 50"/>
            <p:cNvSpPr>
              <a:spLocks/>
            </p:cNvSpPr>
            <p:nvPr/>
          </p:nvSpPr>
          <p:spPr bwMode="auto">
            <a:xfrm>
              <a:off x="0" y="394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59" name="Rectangle 51"/>
            <p:cNvSpPr>
              <a:spLocks/>
            </p:cNvSpPr>
            <p:nvPr/>
          </p:nvSpPr>
          <p:spPr bwMode="auto">
            <a:xfrm>
              <a:off x="0" y="463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60" name="Rectangle 52"/>
            <p:cNvSpPr>
              <a:spLocks/>
            </p:cNvSpPr>
            <p:nvPr/>
          </p:nvSpPr>
          <p:spPr bwMode="auto">
            <a:xfrm>
              <a:off x="0" y="532"/>
              <a:ext cx="288" cy="68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61" name="Rectangle 53"/>
            <p:cNvSpPr>
              <a:spLocks/>
            </p:cNvSpPr>
            <p:nvPr/>
          </p:nvSpPr>
          <p:spPr bwMode="auto">
            <a:xfrm>
              <a:off x="0" y="600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62" name="Rectangle 54"/>
            <p:cNvSpPr>
              <a:spLocks/>
            </p:cNvSpPr>
            <p:nvPr/>
          </p:nvSpPr>
          <p:spPr bwMode="auto">
            <a:xfrm>
              <a:off x="0" y="660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63" name="Rectangle 55"/>
            <p:cNvSpPr>
              <a:spLocks/>
            </p:cNvSpPr>
            <p:nvPr/>
          </p:nvSpPr>
          <p:spPr bwMode="auto">
            <a:xfrm>
              <a:off x="0" y="729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64" name="Rectangle 56"/>
            <p:cNvSpPr>
              <a:spLocks/>
            </p:cNvSpPr>
            <p:nvPr/>
          </p:nvSpPr>
          <p:spPr bwMode="auto">
            <a:xfrm>
              <a:off x="0" y="798"/>
              <a:ext cx="288" cy="68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65" name="Rectangle 57"/>
            <p:cNvSpPr>
              <a:spLocks/>
            </p:cNvSpPr>
            <p:nvPr/>
          </p:nvSpPr>
          <p:spPr bwMode="auto">
            <a:xfrm>
              <a:off x="0" y="866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66" name="Rectangle 58"/>
            <p:cNvSpPr>
              <a:spLocks/>
            </p:cNvSpPr>
            <p:nvPr/>
          </p:nvSpPr>
          <p:spPr bwMode="auto">
            <a:xfrm>
              <a:off x="0" y="926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67" name="Rectangle 59"/>
            <p:cNvSpPr>
              <a:spLocks/>
            </p:cNvSpPr>
            <p:nvPr/>
          </p:nvSpPr>
          <p:spPr bwMode="auto">
            <a:xfrm>
              <a:off x="0" y="995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485" name="Group 77"/>
          <p:cNvGrpSpPr>
            <a:grpSpLocks/>
          </p:cNvGrpSpPr>
          <p:nvPr/>
        </p:nvGrpSpPr>
        <p:grpSpPr bwMode="auto">
          <a:xfrm>
            <a:off x="5121691" y="4238427"/>
            <a:ext cx="321469" cy="1187648"/>
            <a:chOff x="0" y="0"/>
            <a:chExt cx="288" cy="1064"/>
          </a:xfrm>
        </p:grpSpPr>
        <p:sp>
          <p:nvSpPr>
            <p:cNvPr id="17469" name="Rectangle 61"/>
            <p:cNvSpPr>
              <a:spLocks/>
            </p:cNvSpPr>
            <p:nvPr/>
          </p:nvSpPr>
          <p:spPr bwMode="auto">
            <a:xfrm>
              <a:off x="0" y="0"/>
              <a:ext cx="288" cy="68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0" name="Rectangle 62"/>
            <p:cNvSpPr>
              <a:spLocks/>
            </p:cNvSpPr>
            <p:nvPr/>
          </p:nvSpPr>
          <p:spPr bwMode="auto">
            <a:xfrm>
              <a:off x="0" y="68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1" name="Rectangle 63"/>
            <p:cNvSpPr>
              <a:spLocks/>
            </p:cNvSpPr>
            <p:nvPr/>
          </p:nvSpPr>
          <p:spPr bwMode="auto">
            <a:xfrm>
              <a:off x="0" y="128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2" name="Rectangle 64"/>
            <p:cNvSpPr>
              <a:spLocks/>
            </p:cNvSpPr>
            <p:nvPr/>
          </p:nvSpPr>
          <p:spPr bwMode="auto">
            <a:xfrm>
              <a:off x="0" y="197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3" name="Rectangle 65"/>
            <p:cNvSpPr>
              <a:spLocks/>
            </p:cNvSpPr>
            <p:nvPr/>
          </p:nvSpPr>
          <p:spPr bwMode="auto">
            <a:xfrm>
              <a:off x="0" y="266"/>
              <a:ext cx="288" cy="68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4" name="Rectangle 66"/>
            <p:cNvSpPr>
              <a:spLocks/>
            </p:cNvSpPr>
            <p:nvPr/>
          </p:nvSpPr>
          <p:spPr bwMode="auto">
            <a:xfrm>
              <a:off x="0" y="334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5" name="Rectangle 67"/>
            <p:cNvSpPr>
              <a:spLocks/>
            </p:cNvSpPr>
            <p:nvPr/>
          </p:nvSpPr>
          <p:spPr bwMode="auto">
            <a:xfrm>
              <a:off x="0" y="394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6" name="Rectangle 68"/>
            <p:cNvSpPr>
              <a:spLocks/>
            </p:cNvSpPr>
            <p:nvPr/>
          </p:nvSpPr>
          <p:spPr bwMode="auto">
            <a:xfrm>
              <a:off x="0" y="463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7" name="Rectangle 69"/>
            <p:cNvSpPr>
              <a:spLocks/>
            </p:cNvSpPr>
            <p:nvPr/>
          </p:nvSpPr>
          <p:spPr bwMode="auto">
            <a:xfrm>
              <a:off x="0" y="532"/>
              <a:ext cx="288" cy="68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8" name="Rectangle 70"/>
            <p:cNvSpPr>
              <a:spLocks/>
            </p:cNvSpPr>
            <p:nvPr/>
          </p:nvSpPr>
          <p:spPr bwMode="auto">
            <a:xfrm>
              <a:off x="0" y="600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9" name="Rectangle 71"/>
            <p:cNvSpPr>
              <a:spLocks/>
            </p:cNvSpPr>
            <p:nvPr/>
          </p:nvSpPr>
          <p:spPr bwMode="auto">
            <a:xfrm>
              <a:off x="0" y="660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80" name="Rectangle 72"/>
            <p:cNvSpPr>
              <a:spLocks/>
            </p:cNvSpPr>
            <p:nvPr/>
          </p:nvSpPr>
          <p:spPr bwMode="auto">
            <a:xfrm>
              <a:off x="0" y="729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81" name="Rectangle 73"/>
            <p:cNvSpPr>
              <a:spLocks/>
            </p:cNvSpPr>
            <p:nvPr/>
          </p:nvSpPr>
          <p:spPr bwMode="auto">
            <a:xfrm>
              <a:off x="0" y="798"/>
              <a:ext cx="288" cy="68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82" name="Rectangle 74"/>
            <p:cNvSpPr>
              <a:spLocks/>
            </p:cNvSpPr>
            <p:nvPr/>
          </p:nvSpPr>
          <p:spPr bwMode="auto">
            <a:xfrm>
              <a:off x="0" y="866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83" name="Rectangle 75"/>
            <p:cNvSpPr>
              <a:spLocks/>
            </p:cNvSpPr>
            <p:nvPr/>
          </p:nvSpPr>
          <p:spPr bwMode="auto">
            <a:xfrm>
              <a:off x="0" y="926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84" name="Rectangle 76"/>
            <p:cNvSpPr>
              <a:spLocks/>
            </p:cNvSpPr>
            <p:nvPr/>
          </p:nvSpPr>
          <p:spPr bwMode="auto">
            <a:xfrm>
              <a:off x="0" y="995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7486" name="Rectangle 78"/>
          <p:cNvSpPr>
            <a:spLocks/>
          </p:cNvSpPr>
          <p:nvPr/>
        </p:nvSpPr>
        <p:spPr bwMode="auto">
          <a:xfrm>
            <a:off x="719356" y="3220442"/>
            <a:ext cx="1509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3" bIns="0">
            <a:spAutoFit/>
          </a:bodyPr>
          <a:lstStyle/>
          <a:p>
            <a:pPr marL="27905"/>
            <a:r>
              <a:rPr lang="en-US" sz="1700" dirty="0">
                <a:ea typeface="ＭＳ Ｐゴシック" charset="0"/>
                <a:cs typeface="Arial" charset="0"/>
              </a:rPr>
              <a:t>Output buffer(s)</a:t>
            </a:r>
          </a:p>
        </p:txBody>
      </p:sp>
      <p:grpSp>
        <p:nvGrpSpPr>
          <p:cNvPr id="17503" name="Group 95"/>
          <p:cNvGrpSpPr>
            <a:grpSpLocks/>
          </p:cNvGrpSpPr>
          <p:nvPr/>
        </p:nvGrpSpPr>
        <p:grpSpPr bwMode="auto">
          <a:xfrm>
            <a:off x="4791292" y="2398911"/>
            <a:ext cx="321469" cy="1187648"/>
            <a:chOff x="0" y="0"/>
            <a:chExt cx="288" cy="1064"/>
          </a:xfrm>
        </p:grpSpPr>
        <p:sp>
          <p:nvSpPr>
            <p:cNvPr id="17487" name="Rectangle 79"/>
            <p:cNvSpPr>
              <a:spLocks/>
            </p:cNvSpPr>
            <p:nvPr/>
          </p:nvSpPr>
          <p:spPr bwMode="auto">
            <a:xfrm>
              <a:off x="0" y="0"/>
              <a:ext cx="288" cy="68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88" name="Rectangle 80"/>
            <p:cNvSpPr>
              <a:spLocks/>
            </p:cNvSpPr>
            <p:nvPr/>
          </p:nvSpPr>
          <p:spPr bwMode="auto">
            <a:xfrm>
              <a:off x="0" y="68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89" name="Rectangle 81"/>
            <p:cNvSpPr>
              <a:spLocks/>
            </p:cNvSpPr>
            <p:nvPr/>
          </p:nvSpPr>
          <p:spPr bwMode="auto">
            <a:xfrm>
              <a:off x="0" y="128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0" name="Rectangle 82"/>
            <p:cNvSpPr>
              <a:spLocks/>
            </p:cNvSpPr>
            <p:nvPr/>
          </p:nvSpPr>
          <p:spPr bwMode="auto">
            <a:xfrm>
              <a:off x="0" y="197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1" name="Rectangle 83"/>
            <p:cNvSpPr>
              <a:spLocks/>
            </p:cNvSpPr>
            <p:nvPr/>
          </p:nvSpPr>
          <p:spPr bwMode="auto">
            <a:xfrm>
              <a:off x="0" y="266"/>
              <a:ext cx="288" cy="68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2" name="Rectangle 84"/>
            <p:cNvSpPr>
              <a:spLocks/>
            </p:cNvSpPr>
            <p:nvPr/>
          </p:nvSpPr>
          <p:spPr bwMode="auto">
            <a:xfrm>
              <a:off x="0" y="334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3" name="Rectangle 85"/>
            <p:cNvSpPr>
              <a:spLocks/>
            </p:cNvSpPr>
            <p:nvPr/>
          </p:nvSpPr>
          <p:spPr bwMode="auto">
            <a:xfrm>
              <a:off x="0" y="394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4" name="Rectangle 86"/>
            <p:cNvSpPr>
              <a:spLocks/>
            </p:cNvSpPr>
            <p:nvPr/>
          </p:nvSpPr>
          <p:spPr bwMode="auto">
            <a:xfrm>
              <a:off x="0" y="463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5" name="Rectangle 87"/>
            <p:cNvSpPr>
              <a:spLocks/>
            </p:cNvSpPr>
            <p:nvPr/>
          </p:nvSpPr>
          <p:spPr bwMode="auto">
            <a:xfrm>
              <a:off x="0" y="532"/>
              <a:ext cx="288" cy="68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6" name="Rectangle 88"/>
            <p:cNvSpPr>
              <a:spLocks/>
            </p:cNvSpPr>
            <p:nvPr/>
          </p:nvSpPr>
          <p:spPr bwMode="auto">
            <a:xfrm>
              <a:off x="0" y="600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7" name="Rectangle 89"/>
            <p:cNvSpPr>
              <a:spLocks/>
            </p:cNvSpPr>
            <p:nvPr/>
          </p:nvSpPr>
          <p:spPr bwMode="auto">
            <a:xfrm>
              <a:off x="0" y="660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8" name="Rectangle 90"/>
            <p:cNvSpPr>
              <a:spLocks/>
            </p:cNvSpPr>
            <p:nvPr/>
          </p:nvSpPr>
          <p:spPr bwMode="auto">
            <a:xfrm>
              <a:off x="0" y="729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9" name="Rectangle 91"/>
            <p:cNvSpPr>
              <a:spLocks/>
            </p:cNvSpPr>
            <p:nvPr/>
          </p:nvSpPr>
          <p:spPr bwMode="auto">
            <a:xfrm>
              <a:off x="0" y="798"/>
              <a:ext cx="288" cy="68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500" name="Rectangle 92"/>
            <p:cNvSpPr>
              <a:spLocks/>
            </p:cNvSpPr>
            <p:nvPr/>
          </p:nvSpPr>
          <p:spPr bwMode="auto">
            <a:xfrm>
              <a:off x="0" y="866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501" name="Rectangle 93"/>
            <p:cNvSpPr>
              <a:spLocks/>
            </p:cNvSpPr>
            <p:nvPr/>
          </p:nvSpPr>
          <p:spPr bwMode="auto">
            <a:xfrm>
              <a:off x="0" y="926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502" name="Rectangle 94"/>
            <p:cNvSpPr>
              <a:spLocks/>
            </p:cNvSpPr>
            <p:nvPr/>
          </p:nvSpPr>
          <p:spPr bwMode="auto">
            <a:xfrm>
              <a:off x="0" y="995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7504" name="Rectangle 96"/>
          <p:cNvSpPr>
            <a:spLocks/>
          </p:cNvSpPr>
          <p:nvPr/>
        </p:nvSpPr>
        <p:spPr bwMode="auto">
          <a:xfrm>
            <a:off x="5978941" y="5756473"/>
            <a:ext cx="2821781" cy="81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Arial" charset="0"/>
              </a:rPr>
              <a:t>Particles are transported per thread and put in output buffers</a:t>
            </a:r>
          </a:p>
        </p:txBody>
      </p:sp>
      <p:sp>
        <p:nvSpPr>
          <p:cNvPr id="17505" name="Rectangle 97"/>
          <p:cNvSpPr>
            <a:spLocks/>
          </p:cNvSpPr>
          <p:nvPr/>
        </p:nvSpPr>
        <p:spPr bwMode="auto">
          <a:xfrm>
            <a:off x="6211113" y="2050653"/>
            <a:ext cx="2893219" cy="81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Arial" charset="0"/>
              </a:rPr>
              <a:t>A dispatcher thread puts particles back into transport buffers</a:t>
            </a:r>
          </a:p>
        </p:txBody>
      </p:sp>
      <p:grpSp>
        <p:nvGrpSpPr>
          <p:cNvPr id="17510" name="Group 102"/>
          <p:cNvGrpSpPr>
            <a:grpSpLocks/>
          </p:cNvGrpSpPr>
          <p:nvPr/>
        </p:nvGrpSpPr>
        <p:grpSpPr bwMode="auto">
          <a:xfrm>
            <a:off x="1804313" y="2642245"/>
            <a:ext cx="3334122" cy="3568527"/>
            <a:chOff x="0" y="0"/>
            <a:chExt cx="2986" cy="3196"/>
          </a:xfrm>
        </p:grpSpPr>
        <p:sp>
          <p:nvSpPr>
            <p:cNvPr id="17506" name="Line 98"/>
            <p:cNvSpPr>
              <a:spLocks noChangeShapeType="1"/>
            </p:cNvSpPr>
            <p:nvPr/>
          </p:nvSpPr>
          <p:spPr bwMode="auto">
            <a:xfrm flipH="1">
              <a:off x="0" y="0"/>
              <a:ext cx="2664" cy="1101"/>
            </a:xfrm>
            <a:prstGeom prst="line">
              <a:avLst/>
            </a:prstGeom>
            <a:noFill/>
            <a:ln w="25400" cap="flat">
              <a:solidFill>
                <a:srgbClr val="9B2C0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507" name="Line 99"/>
            <p:cNvSpPr>
              <a:spLocks noChangeShapeType="1"/>
            </p:cNvSpPr>
            <p:nvPr/>
          </p:nvSpPr>
          <p:spPr bwMode="auto">
            <a:xfrm rot="10800000">
              <a:off x="236" y="1383"/>
              <a:ext cx="2750" cy="217"/>
            </a:xfrm>
            <a:prstGeom prst="line">
              <a:avLst/>
            </a:prstGeom>
            <a:noFill/>
            <a:ln w="25400" cap="flat">
              <a:solidFill>
                <a:srgbClr val="9B2C0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508" name="Line 100"/>
            <p:cNvSpPr>
              <a:spLocks noChangeShapeType="1"/>
            </p:cNvSpPr>
            <p:nvPr/>
          </p:nvSpPr>
          <p:spPr bwMode="auto">
            <a:xfrm rot="10800000">
              <a:off x="224" y="1617"/>
              <a:ext cx="2064" cy="1091"/>
            </a:xfrm>
            <a:prstGeom prst="line">
              <a:avLst/>
            </a:prstGeom>
            <a:noFill/>
            <a:ln w="25400" cap="flat">
              <a:solidFill>
                <a:srgbClr val="9B2C0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509" name="Line 101"/>
            <p:cNvSpPr>
              <a:spLocks noChangeShapeType="1"/>
            </p:cNvSpPr>
            <p:nvPr/>
          </p:nvSpPr>
          <p:spPr bwMode="auto">
            <a:xfrm rot="10800000">
              <a:off x="170" y="1940"/>
              <a:ext cx="1022" cy="1256"/>
            </a:xfrm>
            <a:prstGeom prst="line">
              <a:avLst/>
            </a:prstGeom>
            <a:noFill/>
            <a:ln w="25400" cap="flat">
              <a:solidFill>
                <a:srgbClr val="9B2C0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630" name="Group 222"/>
          <p:cNvGrpSpPr>
            <a:grpSpLocks/>
          </p:cNvGrpSpPr>
          <p:nvPr/>
        </p:nvGrpSpPr>
        <p:grpSpPr bwMode="auto">
          <a:xfrm>
            <a:off x="1362292" y="3649067"/>
            <a:ext cx="696516" cy="1580555"/>
            <a:chOff x="0" y="0"/>
            <a:chExt cx="624" cy="1416"/>
          </a:xfrm>
        </p:grpSpPr>
        <p:grpSp>
          <p:nvGrpSpPr>
            <p:cNvPr id="17527" name="Group 119"/>
            <p:cNvGrpSpPr>
              <a:grpSpLocks/>
            </p:cNvGrpSpPr>
            <p:nvPr/>
          </p:nvGrpSpPr>
          <p:grpSpPr bwMode="auto">
            <a:xfrm>
              <a:off x="0" y="0"/>
              <a:ext cx="288" cy="1064"/>
              <a:chOff x="0" y="0"/>
              <a:chExt cx="288" cy="1064"/>
            </a:xfrm>
          </p:grpSpPr>
          <p:sp>
            <p:nvSpPr>
              <p:cNvPr id="17511" name="Rectangle 103"/>
              <p:cNvSpPr>
                <a:spLocks/>
              </p:cNvSpPr>
              <p:nvPr/>
            </p:nvSpPr>
            <p:spPr bwMode="auto">
              <a:xfrm>
                <a:off x="0" y="0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12" name="Rectangle 104"/>
              <p:cNvSpPr>
                <a:spLocks/>
              </p:cNvSpPr>
              <p:nvPr/>
            </p:nvSpPr>
            <p:spPr bwMode="auto">
              <a:xfrm>
                <a:off x="0" y="6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13" name="Rectangle 105"/>
              <p:cNvSpPr>
                <a:spLocks/>
              </p:cNvSpPr>
              <p:nvPr/>
            </p:nvSpPr>
            <p:spPr bwMode="auto">
              <a:xfrm>
                <a:off x="0" y="12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14" name="Rectangle 106"/>
              <p:cNvSpPr>
                <a:spLocks/>
              </p:cNvSpPr>
              <p:nvPr/>
            </p:nvSpPr>
            <p:spPr bwMode="auto">
              <a:xfrm>
                <a:off x="0" y="197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15" name="Rectangle 107"/>
              <p:cNvSpPr>
                <a:spLocks/>
              </p:cNvSpPr>
              <p:nvPr/>
            </p:nvSpPr>
            <p:spPr bwMode="auto">
              <a:xfrm>
                <a:off x="0" y="266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16" name="Rectangle 108"/>
              <p:cNvSpPr>
                <a:spLocks/>
              </p:cNvSpPr>
              <p:nvPr/>
            </p:nvSpPr>
            <p:spPr bwMode="auto">
              <a:xfrm>
                <a:off x="0" y="33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17" name="Rectangle 109"/>
              <p:cNvSpPr>
                <a:spLocks/>
              </p:cNvSpPr>
              <p:nvPr/>
            </p:nvSpPr>
            <p:spPr bwMode="auto">
              <a:xfrm>
                <a:off x="0" y="39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18" name="Rectangle 110"/>
              <p:cNvSpPr>
                <a:spLocks/>
              </p:cNvSpPr>
              <p:nvPr/>
            </p:nvSpPr>
            <p:spPr bwMode="auto">
              <a:xfrm>
                <a:off x="0" y="463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19" name="Rectangle 111"/>
              <p:cNvSpPr>
                <a:spLocks/>
              </p:cNvSpPr>
              <p:nvPr/>
            </p:nvSpPr>
            <p:spPr bwMode="auto">
              <a:xfrm>
                <a:off x="0" y="532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20" name="Rectangle 112"/>
              <p:cNvSpPr>
                <a:spLocks/>
              </p:cNvSpPr>
              <p:nvPr/>
            </p:nvSpPr>
            <p:spPr bwMode="auto">
              <a:xfrm>
                <a:off x="0" y="60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21" name="Rectangle 113"/>
              <p:cNvSpPr>
                <a:spLocks/>
              </p:cNvSpPr>
              <p:nvPr/>
            </p:nvSpPr>
            <p:spPr bwMode="auto">
              <a:xfrm>
                <a:off x="0" y="66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22" name="Rectangle 114"/>
              <p:cNvSpPr>
                <a:spLocks/>
              </p:cNvSpPr>
              <p:nvPr/>
            </p:nvSpPr>
            <p:spPr bwMode="auto">
              <a:xfrm>
                <a:off x="0" y="729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23" name="Rectangle 115"/>
              <p:cNvSpPr>
                <a:spLocks/>
              </p:cNvSpPr>
              <p:nvPr/>
            </p:nvSpPr>
            <p:spPr bwMode="auto">
              <a:xfrm>
                <a:off x="0" y="798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24" name="Rectangle 116"/>
              <p:cNvSpPr>
                <a:spLocks/>
              </p:cNvSpPr>
              <p:nvPr/>
            </p:nvSpPr>
            <p:spPr bwMode="auto">
              <a:xfrm>
                <a:off x="0" y="86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25" name="Rectangle 117"/>
              <p:cNvSpPr>
                <a:spLocks/>
              </p:cNvSpPr>
              <p:nvPr/>
            </p:nvSpPr>
            <p:spPr bwMode="auto">
              <a:xfrm>
                <a:off x="0" y="92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26" name="Rectangle 118"/>
              <p:cNvSpPr>
                <a:spLocks/>
              </p:cNvSpPr>
              <p:nvPr/>
            </p:nvSpPr>
            <p:spPr bwMode="auto">
              <a:xfrm>
                <a:off x="0" y="995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544" name="Group 136"/>
            <p:cNvGrpSpPr>
              <a:grpSpLocks/>
            </p:cNvGrpSpPr>
            <p:nvPr/>
          </p:nvGrpSpPr>
          <p:grpSpPr bwMode="auto">
            <a:xfrm>
              <a:off x="56" y="56"/>
              <a:ext cx="288" cy="1064"/>
              <a:chOff x="0" y="0"/>
              <a:chExt cx="288" cy="1064"/>
            </a:xfrm>
          </p:grpSpPr>
          <p:sp>
            <p:nvSpPr>
              <p:cNvPr id="17528" name="Rectangle 120"/>
              <p:cNvSpPr>
                <a:spLocks/>
              </p:cNvSpPr>
              <p:nvPr/>
            </p:nvSpPr>
            <p:spPr bwMode="auto">
              <a:xfrm>
                <a:off x="0" y="0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29" name="Rectangle 121"/>
              <p:cNvSpPr>
                <a:spLocks/>
              </p:cNvSpPr>
              <p:nvPr/>
            </p:nvSpPr>
            <p:spPr bwMode="auto">
              <a:xfrm>
                <a:off x="0" y="6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0" name="Rectangle 122"/>
              <p:cNvSpPr>
                <a:spLocks/>
              </p:cNvSpPr>
              <p:nvPr/>
            </p:nvSpPr>
            <p:spPr bwMode="auto">
              <a:xfrm>
                <a:off x="0" y="12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1" name="Rectangle 123"/>
              <p:cNvSpPr>
                <a:spLocks/>
              </p:cNvSpPr>
              <p:nvPr/>
            </p:nvSpPr>
            <p:spPr bwMode="auto">
              <a:xfrm>
                <a:off x="0" y="197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2" name="Rectangle 124"/>
              <p:cNvSpPr>
                <a:spLocks/>
              </p:cNvSpPr>
              <p:nvPr/>
            </p:nvSpPr>
            <p:spPr bwMode="auto">
              <a:xfrm>
                <a:off x="0" y="266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3" name="Rectangle 125"/>
              <p:cNvSpPr>
                <a:spLocks/>
              </p:cNvSpPr>
              <p:nvPr/>
            </p:nvSpPr>
            <p:spPr bwMode="auto">
              <a:xfrm>
                <a:off x="0" y="33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4" name="Rectangle 126"/>
              <p:cNvSpPr>
                <a:spLocks/>
              </p:cNvSpPr>
              <p:nvPr/>
            </p:nvSpPr>
            <p:spPr bwMode="auto">
              <a:xfrm>
                <a:off x="0" y="39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5" name="Rectangle 127"/>
              <p:cNvSpPr>
                <a:spLocks/>
              </p:cNvSpPr>
              <p:nvPr/>
            </p:nvSpPr>
            <p:spPr bwMode="auto">
              <a:xfrm>
                <a:off x="0" y="463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6" name="Rectangle 128"/>
              <p:cNvSpPr>
                <a:spLocks/>
              </p:cNvSpPr>
              <p:nvPr/>
            </p:nvSpPr>
            <p:spPr bwMode="auto">
              <a:xfrm>
                <a:off x="0" y="532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7" name="Rectangle 129"/>
              <p:cNvSpPr>
                <a:spLocks/>
              </p:cNvSpPr>
              <p:nvPr/>
            </p:nvSpPr>
            <p:spPr bwMode="auto">
              <a:xfrm>
                <a:off x="0" y="60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8" name="Rectangle 130"/>
              <p:cNvSpPr>
                <a:spLocks/>
              </p:cNvSpPr>
              <p:nvPr/>
            </p:nvSpPr>
            <p:spPr bwMode="auto">
              <a:xfrm>
                <a:off x="0" y="66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9" name="Rectangle 131"/>
              <p:cNvSpPr>
                <a:spLocks/>
              </p:cNvSpPr>
              <p:nvPr/>
            </p:nvSpPr>
            <p:spPr bwMode="auto">
              <a:xfrm>
                <a:off x="0" y="729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40" name="Rectangle 132"/>
              <p:cNvSpPr>
                <a:spLocks/>
              </p:cNvSpPr>
              <p:nvPr/>
            </p:nvSpPr>
            <p:spPr bwMode="auto">
              <a:xfrm>
                <a:off x="0" y="798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41" name="Rectangle 133"/>
              <p:cNvSpPr>
                <a:spLocks/>
              </p:cNvSpPr>
              <p:nvPr/>
            </p:nvSpPr>
            <p:spPr bwMode="auto">
              <a:xfrm>
                <a:off x="0" y="86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42" name="Rectangle 134"/>
              <p:cNvSpPr>
                <a:spLocks/>
              </p:cNvSpPr>
              <p:nvPr/>
            </p:nvSpPr>
            <p:spPr bwMode="auto">
              <a:xfrm>
                <a:off x="0" y="92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43" name="Rectangle 135"/>
              <p:cNvSpPr>
                <a:spLocks/>
              </p:cNvSpPr>
              <p:nvPr/>
            </p:nvSpPr>
            <p:spPr bwMode="auto">
              <a:xfrm>
                <a:off x="0" y="995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561" name="Group 153"/>
            <p:cNvGrpSpPr>
              <a:grpSpLocks/>
            </p:cNvGrpSpPr>
            <p:nvPr/>
          </p:nvGrpSpPr>
          <p:grpSpPr bwMode="auto">
            <a:xfrm>
              <a:off x="112" y="112"/>
              <a:ext cx="288" cy="1064"/>
              <a:chOff x="0" y="0"/>
              <a:chExt cx="288" cy="1064"/>
            </a:xfrm>
          </p:grpSpPr>
          <p:sp>
            <p:nvSpPr>
              <p:cNvPr id="17545" name="Rectangle 137"/>
              <p:cNvSpPr>
                <a:spLocks/>
              </p:cNvSpPr>
              <p:nvPr/>
            </p:nvSpPr>
            <p:spPr bwMode="auto">
              <a:xfrm>
                <a:off x="0" y="0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46" name="Rectangle 138"/>
              <p:cNvSpPr>
                <a:spLocks/>
              </p:cNvSpPr>
              <p:nvPr/>
            </p:nvSpPr>
            <p:spPr bwMode="auto">
              <a:xfrm>
                <a:off x="0" y="6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47" name="Rectangle 139"/>
              <p:cNvSpPr>
                <a:spLocks/>
              </p:cNvSpPr>
              <p:nvPr/>
            </p:nvSpPr>
            <p:spPr bwMode="auto">
              <a:xfrm>
                <a:off x="0" y="12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48" name="Rectangle 140"/>
              <p:cNvSpPr>
                <a:spLocks/>
              </p:cNvSpPr>
              <p:nvPr/>
            </p:nvSpPr>
            <p:spPr bwMode="auto">
              <a:xfrm>
                <a:off x="0" y="197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49" name="Rectangle 141"/>
              <p:cNvSpPr>
                <a:spLocks/>
              </p:cNvSpPr>
              <p:nvPr/>
            </p:nvSpPr>
            <p:spPr bwMode="auto">
              <a:xfrm>
                <a:off x="0" y="266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0" name="Rectangle 142"/>
              <p:cNvSpPr>
                <a:spLocks/>
              </p:cNvSpPr>
              <p:nvPr/>
            </p:nvSpPr>
            <p:spPr bwMode="auto">
              <a:xfrm>
                <a:off x="0" y="33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1" name="Rectangle 143"/>
              <p:cNvSpPr>
                <a:spLocks/>
              </p:cNvSpPr>
              <p:nvPr/>
            </p:nvSpPr>
            <p:spPr bwMode="auto">
              <a:xfrm>
                <a:off x="0" y="39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2" name="Rectangle 144"/>
              <p:cNvSpPr>
                <a:spLocks/>
              </p:cNvSpPr>
              <p:nvPr/>
            </p:nvSpPr>
            <p:spPr bwMode="auto">
              <a:xfrm>
                <a:off x="0" y="463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3" name="Rectangle 145"/>
              <p:cNvSpPr>
                <a:spLocks/>
              </p:cNvSpPr>
              <p:nvPr/>
            </p:nvSpPr>
            <p:spPr bwMode="auto">
              <a:xfrm>
                <a:off x="0" y="532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4" name="Rectangle 146"/>
              <p:cNvSpPr>
                <a:spLocks/>
              </p:cNvSpPr>
              <p:nvPr/>
            </p:nvSpPr>
            <p:spPr bwMode="auto">
              <a:xfrm>
                <a:off x="0" y="60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5" name="Rectangle 147"/>
              <p:cNvSpPr>
                <a:spLocks/>
              </p:cNvSpPr>
              <p:nvPr/>
            </p:nvSpPr>
            <p:spPr bwMode="auto">
              <a:xfrm>
                <a:off x="0" y="66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6" name="Rectangle 148"/>
              <p:cNvSpPr>
                <a:spLocks/>
              </p:cNvSpPr>
              <p:nvPr/>
            </p:nvSpPr>
            <p:spPr bwMode="auto">
              <a:xfrm>
                <a:off x="0" y="729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7" name="Rectangle 149"/>
              <p:cNvSpPr>
                <a:spLocks/>
              </p:cNvSpPr>
              <p:nvPr/>
            </p:nvSpPr>
            <p:spPr bwMode="auto">
              <a:xfrm>
                <a:off x="0" y="798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8" name="Rectangle 150"/>
              <p:cNvSpPr>
                <a:spLocks/>
              </p:cNvSpPr>
              <p:nvPr/>
            </p:nvSpPr>
            <p:spPr bwMode="auto">
              <a:xfrm>
                <a:off x="0" y="86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9" name="Rectangle 151"/>
              <p:cNvSpPr>
                <a:spLocks/>
              </p:cNvSpPr>
              <p:nvPr/>
            </p:nvSpPr>
            <p:spPr bwMode="auto">
              <a:xfrm>
                <a:off x="0" y="92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60" name="Rectangle 152"/>
              <p:cNvSpPr>
                <a:spLocks/>
              </p:cNvSpPr>
              <p:nvPr/>
            </p:nvSpPr>
            <p:spPr bwMode="auto">
              <a:xfrm>
                <a:off x="0" y="995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578" name="Group 170"/>
            <p:cNvGrpSpPr>
              <a:grpSpLocks/>
            </p:cNvGrpSpPr>
            <p:nvPr/>
          </p:nvGrpSpPr>
          <p:grpSpPr bwMode="auto">
            <a:xfrm>
              <a:off x="168" y="168"/>
              <a:ext cx="288" cy="1064"/>
              <a:chOff x="0" y="0"/>
              <a:chExt cx="288" cy="1064"/>
            </a:xfrm>
          </p:grpSpPr>
          <p:sp>
            <p:nvSpPr>
              <p:cNvPr id="17562" name="Rectangle 154"/>
              <p:cNvSpPr>
                <a:spLocks/>
              </p:cNvSpPr>
              <p:nvPr/>
            </p:nvSpPr>
            <p:spPr bwMode="auto">
              <a:xfrm>
                <a:off x="0" y="0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63" name="Rectangle 155"/>
              <p:cNvSpPr>
                <a:spLocks/>
              </p:cNvSpPr>
              <p:nvPr/>
            </p:nvSpPr>
            <p:spPr bwMode="auto">
              <a:xfrm>
                <a:off x="0" y="6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64" name="Rectangle 156"/>
              <p:cNvSpPr>
                <a:spLocks/>
              </p:cNvSpPr>
              <p:nvPr/>
            </p:nvSpPr>
            <p:spPr bwMode="auto">
              <a:xfrm>
                <a:off x="0" y="12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65" name="Rectangle 157"/>
              <p:cNvSpPr>
                <a:spLocks/>
              </p:cNvSpPr>
              <p:nvPr/>
            </p:nvSpPr>
            <p:spPr bwMode="auto">
              <a:xfrm>
                <a:off x="0" y="197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66" name="Rectangle 158"/>
              <p:cNvSpPr>
                <a:spLocks/>
              </p:cNvSpPr>
              <p:nvPr/>
            </p:nvSpPr>
            <p:spPr bwMode="auto">
              <a:xfrm>
                <a:off x="0" y="266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67" name="Rectangle 159"/>
              <p:cNvSpPr>
                <a:spLocks/>
              </p:cNvSpPr>
              <p:nvPr/>
            </p:nvSpPr>
            <p:spPr bwMode="auto">
              <a:xfrm>
                <a:off x="0" y="33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68" name="Rectangle 160"/>
              <p:cNvSpPr>
                <a:spLocks/>
              </p:cNvSpPr>
              <p:nvPr/>
            </p:nvSpPr>
            <p:spPr bwMode="auto">
              <a:xfrm>
                <a:off x="0" y="39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69" name="Rectangle 161"/>
              <p:cNvSpPr>
                <a:spLocks/>
              </p:cNvSpPr>
              <p:nvPr/>
            </p:nvSpPr>
            <p:spPr bwMode="auto">
              <a:xfrm>
                <a:off x="0" y="463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70" name="Rectangle 162"/>
              <p:cNvSpPr>
                <a:spLocks/>
              </p:cNvSpPr>
              <p:nvPr/>
            </p:nvSpPr>
            <p:spPr bwMode="auto">
              <a:xfrm>
                <a:off x="0" y="532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71" name="Rectangle 163"/>
              <p:cNvSpPr>
                <a:spLocks/>
              </p:cNvSpPr>
              <p:nvPr/>
            </p:nvSpPr>
            <p:spPr bwMode="auto">
              <a:xfrm>
                <a:off x="0" y="60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72" name="Rectangle 164"/>
              <p:cNvSpPr>
                <a:spLocks/>
              </p:cNvSpPr>
              <p:nvPr/>
            </p:nvSpPr>
            <p:spPr bwMode="auto">
              <a:xfrm>
                <a:off x="0" y="66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73" name="Rectangle 165"/>
              <p:cNvSpPr>
                <a:spLocks/>
              </p:cNvSpPr>
              <p:nvPr/>
            </p:nvSpPr>
            <p:spPr bwMode="auto">
              <a:xfrm>
                <a:off x="0" y="729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74" name="Rectangle 166"/>
              <p:cNvSpPr>
                <a:spLocks/>
              </p:cNvSpPr>
              <p:nvPr/>
            </p:nvSpPr>
            <p:spPr bwMode="auto">
              <a:xfrm>
                <a:off x="0" y="798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75" name="Rectangle 167"/>
              <p:cNvSpPr>
                <a:spLocks/>
              </p:cNvSpPr>
              <p:nvPr/>
            </p:nvSpPr>
            <p:spPr bwMode="auto">
              <a:xfrm>
                <a:off x="0" y="86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76" name="Rectangle 168"/>
              <p:cNvSpPr>
                <a:spLocks/>
              </p:cNvSpPr>
              <p:nvPr/>
            </p:nvSpPr>
            <p:spPr bwMode="auto">
              <a:xfrm>
                <a:off x="0" y="92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77" name="Rectangle 169"/>
              <p:cNvSpPr>
                <a:spLocks/>
              </p:cNvSpPr>
              <p:nvPr/>
            </p:nvSpPr>
            <p:spPr bwMode="auto">
              <a:xfrm>
                <a:off x="0" y="995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595" name="Group 187"/>
            <p:cNvGrpSpPr>
              <a:grpSpLocks/>
            </p:cNvGrpSpPr>
            <p:nvPr/>
          </p:nvGrpSpPr>
          <p:grpSpPr bwMode="auto">
            <a:xfrm>
              <a:off x="224" y="224"/>
              <a:ext cx="288" cy="1064"/>
              <a:chOff x="0" y="0"/>
              <a:chExt cx="288" cy="1064"/>
            </a:xfrm>
          </p:grpSpPr>
          <p:sp>
            <p:nvSpPr>
              <p:cNvPr id="17579" name="Rectangle 171"/>
              <p:cNvSpPr>
                <a:spLocks/>
              </p:cNvSpPr>
              <p:nvPr/>
            </p:nvSpPr>
            <p:spPr bwMode="auto">
              <a:xfrm>
                <a:off x="0" y="0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0" name="Rectangle 172"/>
              <p:cNvSpPr>
                <a:spLocks/>
              </p:cNvSpPr>
              <p:nvPr/>
            </p:nvSpPr>
            <p:spPr bwMode="auto">
              <a:xfrm>
                <a:off x="0" y="6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1" name="Rectangle 173"/>
              <p:cNvSpPr>
                <a:spLocks/>
              </p:cNvSpPr>
              <p:nvPr/>
            </p:nvSpPr>
            <p:spPr bwMode="auto">
              <a:xfrm>
                <a:off x="0" y="12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2" name="Rectangle 174"/>
              <p:cNvSpPr>
                <a:spLocks/>
              </p:cNvSpPr>
              <p:nvPr/>
            </p:nvSpPr>
            <p:spPr bwMode="auto">
              <a:xfrm>
                <a:off x="0" y="197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3" name="Rectangle 175"/>
              <p:cNvSpPr>
                <a:spLocks/>
              </p:cNvSpPr>
              <p:nvPr/>
            </p:nvSpPr>
            <p:spPr bwMode="auto">
              <a:xfrm>
                <a:off x="0" y="266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4" name="Rectangle 176"/>
              <p:cNvSpPr>
                <a:spLocks/>
              </p:cNvSpPr>
              <p:nvPr/>
            </p:nvSpPr>
            <p:spPr bwMode="auto">
              <a:xfrm>
                <a:off x="0" y="33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5" name="Rectangle 177"/>
              <p:cNvSpPr>
                <a:spLocks/>
              </p:cNvSpPr>
              <p:nvPr/>
            </p:nvSpPr>
            <p:spPr bwMode="auto">
              <a:xfrm>
                <a:off x="0" y="39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6" name="Rectangle 178"/>
              <p:cNvSpPr>
                <a:spLocks/>
              </p:cNvSpPr>
              <p:nvPr/>
            </p:nvSpPr>
            <p:spPr bwMode="auto">
              <a:xfrm>
                <a:off x="0" y="463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7" name="Rectangle 179"/>
              <p:cNvSpPr>
                <a:spLocks/>
              </p:cNvSpPr>
              <p:nvPr/>
            </p:nvSpPr>
            <p:spPr bwMode="auto">
              <a:xfrm>
                <a:off x="0" y="532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8" name="Rectangle 180"/>
              <p:cNvSpPr>
                <a:spLocks/>
              </p:cNvSpPr>
              <p:nvPr/>
            </p:nvSpPr>
            <p:spPr bwMode="auto">
              <a:xfrm>
                <a:off x="0" y="60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9" name="Rectangle 181"/>
              <p:cNvSpPr>
                <a:spLocks/>
              </p:cNvSpPr>
              <p:nvPr/>
            </p:nvSpPr>
            <p:spPr bwMode="auto">
              <a:xfrm>
                <a:off x="0" y="66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90" name="Rectangle 182"/>
              <p:cNvSpPr>
                <a:spLocks/>
              </p:cNvSpPr>
              <p:nvPr/>
            </p:nvSpPr>
            <p:spPr bwMode="auto">
              <a:xfrm>
                <a:off x="0" y="729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91" name="Rectangle 183"/>
              <p:cNvSpPr>
                <a:spLocks/>
              </p:cNvSpPr>
              <p:nvPr/>
            </p:nvSpPr>
            <p:spPr bwMode="auto">
              <a:xfrm>
                <a:off x="0" y="798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92" name="Rectangle 184"/>
              <p:cNvSpPr>
                <a:spLocks/>
              </p:cNvSpPr>
              <p:nvPr/>
            </p:nvSpPr>
            <p:spPr bwMode="auto">
              <a:xfrm>
                <a:off x="0" y="86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93" name="Rectangle 185"/>
              <p:cNvSpPr>
                <a:spLocks/>
              </p:cNvSpPr>
              <p:nvPr/>
            </p:nvSpPr>
            <p:spPr bwMode="auto">
              <a:xfrm>
                <a:off x="0" y="92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94" name="Rectangle 186"/>
              <p:cNvSpPr>
                <a:spLocks/>
              </p:cNvSpPr>
              <p:nvPr/>
            </p:nvSpPr>
            <p:spPr bwMode="auto">
              <a:xfrm>
                <a:off x="0" y="995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612" name="Group 204"/>
            <p:cNvGrpSpPr>
              <a:grpSpLocks/>
            </p:cNvGrpSpPr>
            <p:nvPr/>
          </p:nvGrpSpPr>
          <p:grpSpPr bwMode="auto">
            <a:xfrm>
              <a:off x="280" y="280"/>
              <a:ext cx="288" cy="1064"/>
              <a:chOff x="0" y="0"/>
              <a:chExt cx="288" cy="1064"/>
            </a:xfrm>
          </p:grpSpPr>
          <p:sp>
            <p:nvSpPr>
              <p:cNvPr id="17596" name="Rectangle 188"/>
              <p:cNvSpPr>
                <a:spLocks/>
              </p:cNvSpPr>
              <p:nvPr/>
            </p:nvSpPr>
            <p:spPr bwMode="auto">
              <a:xfrm>
                <a:off x="0" y="0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97" name="Rectangle 189"/>
              <p:cNvSpPr>
                <a:spLocks/>
              </p:cNvSpPr>
              <p:nvPr/>
            </p:nvSpPr>
            <p:spPr bwMode="auto">
              <a:xfrm>
                <a:off x="0" y="6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98" name="Rectangle 190"/>
              <p:cNvSpPr>
                <a:spLocks/>
              </p:cNvSpPr>
              <p:nvPr/>
            </p:nvSpPr>
            <p:spPr bwMode="auto">
              <a:xfrm>
                <a:off x="0" y="12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99" name="Rectangle 191"/>
              <p:cNvSpPr>
                <a:spLocks/>
              </p:cNvSpPr>
              <p:nvPr/>
            </p:nvSpPr>
            <p:spPr bwMode="auto">
              <a:xfrm>
                <a:off x="0" y="197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0" name="Rectangle 192"/>
              <p:cNvSpPr>
                <a:spLocks/>
              </p:cNvSpPr>
              <p:nvPr/>
            </p:nvSpPr>
            <p:spPr bwMode="auto">
              <a:xfrm>
                <a:off x="0" y="266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1" name="Rectangle 193"/>
              <p:cNvSpPr>
                <a:spLocks/>
              </p:cNvSpPr>
              <p:nvPr/>
            </p:nvSpPr>
            <p:spPr bwMode="auto">
              <a:xfrm>
                <a:off x="0" y="33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2" name="Rectangle 194"/>
              <p:cNvSpPr>
                <a:spLocks/>
              </p:cNvSpPr>
              <p:nvPr/>
            </p:nvSpPr>
            <p:spPr bwMode="auto">
              <a:xfrm>
                <a:off x="0" y="39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3" name="Rectangle 195"/>
              <p:cNvSpPr>
                <a:spLocks/>
              </p:cNvSpPr>
              <p:nvPr/>
            </p:nvSpPr>
            <p:spPr bwMode="auto">
              <a:xfrm>
                <a:off x="0" y="463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4" name="Rectangle 196"/>
              <p:cNvSpPr>
                <a:spLocks/>
              </p:cNvSpPr>
              <p:nvPr/>
            </p:nvSpPr>
            <p:spPr bwMode="auto">
              <a:xfrm>
                <a:off x="0" y="532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5" name="Rectangle 197"/>
              <p:cNvSpPr>
                <a:spLocks/>
              </p:cNvSpPr>
              <p:nvPr/>
            </p:nvSpPr>
            <p:spPr bwMode="auto">
              <a:xfrm>
                <a:off x="0" y="60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6" name="Rectangle 198"/>
              <p:cNvSpPr>
                <a:spLocks/>
              </p:cNvSpPr>
              <p:nvPr/>
            </p:nvSpPr>
            <p:spPr bwMode="auto">
              <a:xfrm>
                <a:off x="0" y="66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7" name="Rectangle 199"/>
              <p:cNvSpPr>
                <a:spLocks/>
              </p:cNvSpPr>
              <p:nvPr/>
            </p:nvSpPr>
            <p:spPr bwMode="auto">
              <a:xfrm>
                <a:off x="0" y="729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8" name="Rectangle 200"/>
              <p:cNvSpPr>
                <a:spLocks/>
              </p:cNvSpPr>
              <p:nvPr/>
            </p:nvSpPr>
            <p:spPr bwMode="auto">
              <a:xfrm>
                <a:off x="0" y="798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9" name="Rectangle 201"/>
              <p:cNvSpPr>
                <a:spLocks/>
              </p:cNvSpPr>
              <p:nvPr/>
            </p:nvSpPr>
            <p:spPr bwMode="auto">
              <a:xfrm>
                <a:off x="0" y="86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10" name="Rectangle 202"/>
              <p:cNvSpPr>
                <a:spLocks/>
              </p:cNvSpPr>
              <p:nvPr/>
            </p:nvSpPr>
            <p:spPr bwMode="auto">
              <a:xfrm>
                <a:off x="0" y="92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11" name="Rectangle 203"/>
              <p:cNvSpPr>
                <a:spLocks/>
              </p:cNvSpPr>
              <p:nvPr/>
            </p:nvSpPr>
            <p:spPr bwMode="auto">
              <a:xfrm>
                <a:off x="0" y="995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629" name="Group 221"/>
            <p:cNvGrpSpPr>
              <a:grpSpLocks/>
            </p:cNvGrpSpPr>
            <p:nvPr/>
          </p:nvGrpSpPr>
          <p:grpSpPr bwMode="auto">
            <a:xfrm>
              <a:off x="336" y="352"/>
              <a:ext cx="288" cy="1064"/>
              <a:chOff x="0" y="0"/>
              <a:chExt cx="288" cy="1064"/>
            </a:xfrm>
          </p:grpSpPr>
          <p:sp>
            <p:nvSpPr>
              <p:cNvPr id="17613" name="Rectangle 205"/>
              <p:cNvSpPr>
                <a:spLocks/>
              </p:cNvSpPr>
              <p:nvPr/>
            </p:nvSpPr>
            <p:spPr bwMode="auto">
              <a:xfrm>
                <a:off x="0" y="0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14" name="Rectangle 206"/>
              <p:cNvSpPr>
                <a:spLocks/>
              </p:cNvSpPr>
              <p:nvPr/>
            </p:nvSpPr>
            <p:spPr bwMode="auto">
              <a:xfrm>
                <a:off x="0" y="6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15" name="Rectangle 207"/>
              <p:cNvSpPr>
                <a:spLocks/>
              </p:cNvSpPr>
              <p:nvPr/>
            </p:nvSpPr>
            <p:spPr bwMode="auto">
              <a:xfrm>
                <a:off x="0" y="12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16" name="Rectangle 208"/>
              <p:cNvSpPr>
                <a:spLocks/>
              </p:cNvSpPr>
              <p:nvPr/>
            </p:nvSpPr>
            <p:spPr bwMode="auto">
              <a:xfrm>
                <a:off x="0" y="197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17" name="Rectangle 209"/>
              <p:cNvSpPr>
                <a:spLocks/>
              </p:cNvSpPr>
              <p:nvPr/>
            </p:nvSpPr>
            <p:spPr bwMode="auto">
              <a:xfrm>
                <a:off x="0" y="266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18" name="Rectangle 210"/>
              <p:cNvSpPr>
                <a:spLocks/>
              </p:cNvSpPr>
              <p:nvPr/>
            </p:nvSpPr>
            <p:spPr bwMode="auto">
              <a:xfrm>
                <a:off x="0" y="33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19" name="Rectangle 211"/>
              <p:cNvSpPr>
                <a:spLocks/>
              </p:cNvSpPr>
              <p:nvPr/>
            </p:nvSpPr>
            <p:spPr bwMode="auto">
              <a:xfrm>
                <a:off x="0" y="39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0" name="Rectangle 212"/>
              <p:cNvSpPr>
                <a:spLocks/>
              </p:cNvSpPr>
              <p:nvPr/>
            </p:nvSpPr>
            <p:spPr bwMode="auto">
              <a:xfrm>
                <a:off x="0" y="463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1" name="Rectangle 213"/>
              <p:cNvSpPr>
                <a:spLocks/>
              </p:cNvSpPr>
              <p:nvPr/>
            </p:nvSpPr>
            <p:spPr bwMode="auto">
              <a:xfrm>
                <a:off x="0" y="532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2" name="Rectangle 214"/>
              <p:cNvSpPr>
                <a:spLocks/>
              </p:cNvSpPr>
              <p:nvPr/>
            </p:nvSpPr>
            <p:spPr bwMode="auto">
              <a:xfrm>
                <a:off x="0" y="60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3" name="Rectangle 215"/>
              <p:cNvSpPr>
                <a:spLocks/>
              </p:cNvSpPr>
              <p:nvPr/>
            </p:nvSpPr>
            <p:spPr bwMode="auto">
              <a:xfrm>
                <a:off x="0" y="66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4" name="Rectangle 216"/>
              <p:cNvSpPr>
                <a:spLocks/>
              </p:cNvSpPr>
              <p:nvPr/>
            </p:nvSpPr>
            <p:spPr bwMode="auto">
              <a:xfrm>
                <a:off x="0" y="729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5" name="Rectangle 217"/>
              <p:cNvSpPr>
                <a:spLocks/>
              </p:cNvSpPr>
              <p:nvPr/>
            </p:nvSpPr>
            <p:spPr bwMode="auto">
              <a:xfrm>
                <a:off x="0" y="798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6" name="Rectangle 218"/>
              <p:cNvSpPr>
                <a:spLocks/>
              </p:cNvSpPr>
              <p:nvPr/>
            </p:nvSpPr>
            <p:spPr bwMode="auto">
              <a:xfrm>
                <a:off x="0" y="86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7" name="Rectangle 219"/>
              <p:cNvSpPr>
                <a:spLocks/>
              </p:cNvSpPr>
              <p:nvPr/>
            </p:nvSpPr>
            <p:spPr bwMode="auto">
              <a:xfrm>
                <a:off x="0" y="92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8" name="Rectangle 220"/>
              <p:cNvSpPr>
                <a:spLocks/>
              </p:cNvSpPr>
              <p:nvPr/>
            </p:nvSpPr>
            <p:spPr bwMode="auto">
              <a:xfrm>
                <a:off x="0" y="995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7631" name="Rectangle 223"/>
          <p:cNvSpPr>
            <a:spLocks/>
          </p:cNvSpPr>
          <p:nvPr/>
        </p:nvSpPr>
        <p:spPr bwMode="auto">
          <a:xfrm>
            <a:off x="6737965" y="2970411"/>
            <a:ext cx="2303859" cy="81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Arial" charset="0"/>
              </a:rPr>
              <a:t>Everything happens asynchronously and in parallel</a:t>
            </a:r>
          </a:p>
        </p:txBody>
      </p:sp>
      <p:sp>
        <p:nvSpPr>
          <p:cNvPr id="17632" name="Rectangle 224"/>
          <p:cNvSpPr>
            <a:spLocks/>
          </p:cNvSpPr>
          <p:nvPr/>
        </p:nvSpPr>
        <p:spPr bwMode="auto">
          <a:xfrm>
            <a:off x="6737965" y="3943747"/>
            <a:ext cx="2303859" cy="5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Arial" charset="0"/>
              </a:rPr>
              <a:t>The challenge is to minimise locks</a:t>
            </a:r>
          </a:p>
        </p:txBody>
      </p:sp>
      <p:sp>
        <p:nvSpPr>
          <p:cNvPr id="17633" name="Rectangle 225"/>
          <p:cNvSpPr>
            <a:spLocks/>
          </p:cNvSpPr>
          <p:nvPr/>
        </p:nvSpPr>
        <p:spPr bwMode="auto">
          <a:xfrm>
            <a:off x="6737965" y="4613474"/>
            <a:ext cx="2303859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Arial" charset="0"/>
              </a:rPr>
              <a:t>Keep long vectors</a:t>
            </a:r>
          </a:p>
        </p:txBody>
      </p:sp>
      <p:sp>
        <p:nvSpPr>
          <p:cNvPr id="17634" name="Rectangle 226"/>
          <p:cNvSpPr>
            <a:spLocks/>
          </p:cNvSpPr>
          <p:nvPr/>
        </p:nvSpPr>
        <p:spPr bwMode="auto">
          <a:xfrm>
            <a:off x="6737965" y="4943872"/>
            <a:ext cx="2303859" cy="5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Arial" charset="0"/>
              </a:rPr>
              <a:t>Avoid memory explosion</a:t>
            </a:r>
          </a:p>
        </p:txBody>
      </p:sp>
      <p:grpSp>
        <p:nvGrpSpPr>
          <p:cNvPr id="17639" name="Group 231"/>
          <p:cNvGrpSpPr>
            <a:grpSpLocks/>
          </p:cNvGrpSpPr>
          <p:nvPr/>
        </p:nvGrpSpPr>
        <p:grpSpPr bwMode="auto">
          <a:xfrm>
            <a:off x="1953885" y="2744937"/>
            <a:ext cx="3181201" cy="3078510"/>
            <a:chOff x="0" y="0"/>
            <a:chExt cx="2849" cy="2757"/>
          </a:xfrm>
        </p:grpSpPr>
        <p:sp>
          <p:nvSpPr>
            <p:cNvPr id="17635" name="Line 227"/>
            <p:cNvSpPr>
              <a:spLocks noChangeShapeType="1"/>
            </p:cNvSpPr>
            <p:nvPr/>
          </p:nvSpPr>
          <p:spPr bwMode="auto">
            <a:xfrm>
              <a:off x="0" y="1638"/>
              <a:ext cx="1072" cy="1119"/>
            </a:xfrm>
            <a:prstGeom prst="line">
              <a:avLst/>
            </a:prstGeom>
            <a:noFill/>
            <a:ln w="25400" cap="flat">
              <a:solidFill>
                <a:srgbClr val="3B00A4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636" name="Line 228"/>
            <p:cNvSpPr>
              <a:spLocks noChangeShapeType="1"/>
            </p:cNvSpPr>
            <p:nvPr/>
          </p:nvSpPr>
          <p:spPr bwMode="auto">
            <a:xfrm>
              <a:off x="52" y="1433"/>
              <a:ext cx="2092" cy="934"/>
            </a:xfrm>
            <a:prstGeom prst="line">
              <a:avLst/>
            </a:prstGeom>
            <a:noFill/>
            <a:ln w="25400" cap="flat">
              <a:solidFill>
                <a:srgbClr val="3B00A4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637" name="Line 229"/>
            <p:cNvSpPr>
              <a:spLocks noChangeShapeType="1"/>
            </p:cNvSpPr>
            <p:nvPr/>
          </p:nvSpPr>
          <p:spPr bwMode="auto">
            <a:xfrm>
              <a:off x="38" y="1337"/>
              <a:ext cx="2811" cy="373"/>
            </a:xfrm>
            <a:prstGeom prst="line">
              <a:avLst/>
            </a:prstGeom>
            <a:noFill/>
            <a:ln w="25400" cap="flat">
              <a:solidFill>
                <a:srgbClr val="3B00A4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638" name="Line 230"/>
            <p:cNvSpPr>
              <a:spLocks noChangeShapeType="1"/>
            </p:cNvSpPr>
            <p:nvPr/>
          </p:nvSpPr>
          <p:spPr bwMode="auto">
            <a:xfrm rot="10800000" flipH="1">
              <a:off x="27" y="0"/>
              <a:ext cx="2527" cy="1204"/>
            </a:xfrm>
            <a:prstGeom prst="line">
              <a:avLst/>
            </a:prstGeom>
            <a:noFill/>
            <a:ln w="25400" cap="flat">
              <a:solidFill>
                <a:srgbClr val="3B00A4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F5B0-35F1-C64B-996C-8741BC22364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95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04" grpId="0" autoUpdateAnimBg="0"/>
      <p:bldP spid="17505" grpId="0" autoUpdateAnimBg="0"/>
      <p:bldP spid="17631" grpId="0" autoUpdateAnimBg="0"/>
      <p:bldP spid="17632" grpId="0" autoUpdateAnimBg="0"/>
      <p:bldP spid="17633" grpId="0" autoUpdateAnimBg="0"/>
      <p:bldP spid="17634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187105"/>
            <a:ext cx="8897509" cy="646331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Explicit vectorization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74154" y="930378"/>
            <a:ext cx="3442828" cy="5225472"/>
          </a:xfrm>
        </p:spPr>
      </p:pic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635469" y="984586"/>
            <a:ext cx="4625271" cy="5225472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358"/>
              <a:t>Explicit SIMD vectorization can be implemented directly using intrinsics, but a vectorization library already brings many utilities pre-defined, like common math operators and functions.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358"/>
              <a:t>VecGeom currently works with Vc library, by Mathias Kretz, but other libraries can be easily plugged in (Agner Fog's VCL, Intel's VML, Cilk Plus, …).</a:t>
            </a:r>
            <a:br>
              <a:rPr lang="en-US" sz="2358"/>
            </a:br>
            <a:r>
              <a:rPr lang="en-US" sz="2358"/>
              <a:t>A new backend is maybe all that is needed.</a:t>
            </a:r>
          </a:p>
        </p:txBody>
      </p:sp>
    </p:spTree>
    <p:extLst>
      <p:ext uri="{BB962C8B-B14F-4D97-AF65-F5344CB8AC3E}">
        <p14:creationId xmlns:p14="http://schemas.microsoft.com/office/powerpoint/2010/main" val="3769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do we want to do?</a:t>
            </a:r>
          </a:p>
        </p:txBody>
      </p:sp>
      <p:sp>
        <p:nvSpPr>
          <p:cNvPr id="267" name="Shape 267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1548" indent="-341548" defTabSz="349138">
              <a:spcBef>
                <a:spcPts val="1055"/>
              </a:spcBef>
              <a:defRPr sz="3230"/>
            </a:pPr>
            <a:r>
              <a:rPr dirty="0"/>
              <a:t>Develop an all-particle transport simulation software with</a:t>
            </a:r>
          </a:p>
          <a:p>
            <a:pPr marL="607197" lvl="1" indent="-341548" defTabSz="349138">
              <a:spcBef>
                <a:spcPts val="2109"/>
              </a:spcBef>
              <a:defRPr sz="3230"/>
            </a:pPr>
            <a:r>
              <a:rPr lang="en-US" dirty="0"/>
              <a:t>Geant4 </a:t>
            </a:r>
            <a:r>
              <a:rPr lang="en-US" dirty="0" smtClean="0"/>
              <a:t>or </a:t>
            </a:r>
            <a:r>
              <a:rPr lang="en-US" dirty="0"/>
              <a:t>new improved (where possible) </a:t>
            </a:r>
            <a:r>
              <a:rPr lang="en-US" dirty="0" smtClean="0"/>
              <a:t>physics </a:t>
            </a:r>
            <a:r>
              <a:rPr lang="en-US" dirty="0"/>
              <a:t>models</a:t>
            </a:r>
            <a:endParaRPr dirty="0" smtClean="0"/>
          </a:p>
          <a:p>
            <a:pPr marL="607197" lvl="1" indent="-341548" defTabSz="349138">
              <a:spcBef>
                <a:spcPts val="2109"/>
              </a:spcBef>
              <a:defRPr sz="3230"/>
            </a:pPr>
            <a:r>
              <a:rPr dirty="0" smtClean="0"/>
              <a:t>A performance between 2 and 5 times greater than Geant4</a:t>
            </a:r>
          </a:p>
          <a:p>
            <a:pPr marL="607197" lvl="1" indent="-341548" defTabSz="349138">
              <a:spcBef>
                <a:spcPts val="2109"/>
              </a:spcBef>
              <a:defRPr sz="3230"/>
            </a:pPr>
            <a:r>
              <a:rPr dirty="0" smtClean="0"/>
              <a:t>Full </a:t>
            </a:r>
            <a:r>
              <a:rPr dirty="0"/>
              <a:t>simulation and various options for fast simulation</a:t>
            </a:r>
          </a:p>
          <a:p>
            <a:pPr marL="607197" lvl="1" indent="-341548" defTabSz="349138">
              <a:spcBef>
                <a:spcPts val="2109"/>
              </a:spcBef>
              <a:defRPr sz="3230"/>
            </a:pPr>
            <a:r>
              <a:rPr dirty="0"/>
              <a:t>Portable on different architectures, including accelerators (GPUs and Xeon Phi’s)</a:t>
            </a:r>
          </a:p>
          <a:p>
            <a:pPr marL="341548" indent="-341548" defTabSz="349138">
              <a:spcBef>
                <a:spcPts val="1055"/>
              </a:spcBef>
              <a:defRPr sz="3230"/>
            </a:pPr>
            <a:r>
              <a:rPr dirty="0"/>
              <a:t>Understand the limiting factors for a one-order-of-magnitude (10x) improvement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728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eelOff" invX="1"/>
      </p:transition>
    </mc:Choice>
    <mc:Choice xmlns="" xmlns:p14="http://schemas.microsoft.com/office/powerpoint/2010/main" Requires="p14">
      <p:transition spd="slow" advClick="1" p14:dur="1200">
        <p:wipe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Physics developments: Multiple Scattering</a:t>
            </a:r>
            <a:endParaRPr lang="en-US" dirty="0"/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ym typeface="Calibri"/>
              </a:rPr>
              <a:pPr/>
              <a:t>40</a:t>
            </a:fld>
            <a:endParaRPr lang="en-US" dirty="0">
              <a:sym typeface="Calibri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l="2414" t="2403" r="3619" b="2538"/>
          <a:stretch/>
        </p:blipFill>
        <p:spPr>
          <a:xfrm>
            <a:off x="395269" y="1854960"/>
            <a:ext cx="6333067" cy="43294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259065" y="2677469"/>
            <a:ext cx="1192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G4 precision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259065" y="2043499"/>
            <a:ext cx="76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G4 fast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259065" y="2374700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GV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7" idx="1"/>
          </p:cNvCxnSpPr>
          <p:nvPr/>
        </p:nvCxnSpPr>
        <p:spPr>
          <a:xfrm flipH="1">
            <a:off x="6296551" y="2197388"/>
            <a:ext cx="962514" cy="331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6" idx="1"/>
          </p:cNvCxnSpPr>
          <p:nvPr/>
        </p:nvCxnSpPr>
        <p:spPr>
          <a:xfrm flipH="1">
            <a:off x="6448950" y="2831358"/>
            <a:ext cx="810115" cy="69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8" idx="1"/>
          </p:cNvCxnSpPr>
          <p:nvPr/>
        </p:nvCxnSpPr>
        <p:spPr>
          <a:xfrm flipH="1">
            <a:off x="6448950" y="2528589"/>
            <a:ext cx="810115" cy="153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377493" y="3642669"/>
            <a:ext cx="1143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Sandia data</a:t>
            </a:r>
            <a:endParaRPr lang="en-US" dirty="0"/>
          </a:p>
        </p:txBody>
      </p:sp>
      <p:cxnSp>
        <p:nvCxnSpPr>
          <p:cNvPr id="43" name="Straight Arrow Connector 42"/>
          <p:cNvCxnSpPr>
            <a:stCxn id="42" idx="1"/>
          </p:cNvCxnSpPr>
          <p:nvPr/>
        </p:nvCxnSpPr>
        <p:spPr>
          <a:xfrm flipH="1">
            <a:off x="4256083" y="3796558"/>
            <a:ext cx="1121410" cy="2475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64243" y="4704522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M.Novak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GeantV</a:t>
            </a:r>
            <a:r>
              <a:rPr lang="en-US" dirty="0" smtClean="0"/>
              <a:t> Multiple </a:t>
            </a:r>
            <a:r>
              <a:rPr lang="en-US" dirty="0" err="1" smtClean="0"/>
              <a:t>Scateeting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079819" y="3978905"/>
            <a:ext cx="3979333" cy="2310526"/>
          </a:xfrm>
        </p:spPr>
        <p:txBody>
          <a:bodyPr>
            <a:normAutofit/>
          </a:bodyPr>
          <a:lstStyle/>
          <a:p>
            <a:r>
              <a:rPr lang="en-US" dirty="0" smtClean="0"/>
              <a:t>The new algorithm is being now </a:t>
            </a:r>
            <a:r>
              <a:rPr lang="en-US" dirty="0" err="1" smtClean="0"/>
              <a:t>vectorised</a:t>
            </a:r>
            <a:r>
              <a:rPr lang="en-US" dirty="0" smtClean="0"/>
              <a:t> for </a:t>
            </a:r>
            <a:r>
              <a:rPr lang="en-US" dirty="0" err="1" smtClean="0"/>
              <a:t>GeantV</a:t>
            </a:r>
            <a:endParaRPr lang="en-US" dirty="0" smtClean="0"/>
          </a:p>
          <a:p>
            <a:r>
              <a:rPr lang="en-US" dirty="0" smtClean="0"/>
              <a:t>It is in an experimental physics list for Geant4</a:t>
            </a:r>
          </a:p>
          <a:p>
            <a:pPr lvl="1"/>
            <a:r>
              <a:rPr lang="en-US" dirty="0" smtClean="0"/>
              <a:t>Candidate to become the default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81423-5774-CF42-A16B-56D69A3778E4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07" y="1870010"/>
            <a:ext cx="3228115" cy="2401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09" y="4109550"/>
            <a:ext cx="3369658" cy="2506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769" y="1369171"/>
            <a:ext cx="3623733" cy="26183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0451" y="2952167"/>
            <a:ext cx="1611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Physics validation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39774" y="5662842"/>
            <a:ext cx="224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 to 30% faster in scalar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67301" y="1061394"/>
            <a:ext cx="2689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charged steps (30%-50%)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5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23660" r="23660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Detailed simulation of subatomic particle transport and interactions in detector geometries</a:t>
            </a:r>
          </a:p>
          <a:p>
            <a:r>
              <a:rPr lang="en-US" dirty="0" smtClean="0"/>
              <a:t>Using state of the art physics models, propagation in electromagnetic fields in geometries having complexities of millions of parts</a:t>
            </a:r>
          </a:p>
          <a:p>
            <a:r>
              <a:rPr lang="en-US" dirty="0" smtClean="0"/>
              <a:t>Heavy computation requirements, massively CPU-bound, seeking organically HPC solutions…</a:t>
            </a:r>
          </a:p>
          <a:p>
            <a:r>
              <a:rPr lang="en-US" dirty="0" smtClean="0"/>
              <a:t>The LHC uses more than 50% of its distributed GRID power for detector simulations (~250.000 CPU years equivalent so far)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07374" y="6292076"/>
            <a:ext cx="1322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atlas.ch</a:t>
            </a:r>
            <a:endParaRPr lang="en-US" sz="1200" dirty="0"/>
          </a:p>
        </p:txBody>
      </p:sp>
      <p:pic>
        <p:nvPicPr>
          <p:cNvPr id="3" name="CERN-MOVIE-2010-214-0753-kbps-640x360-25-fps-audio-64-kbps-44-kHz-ster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7987" y="1124713"/>
            <a:ext cx="342741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976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showWhenStopped="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452387"/>
            <a:ext cx="8913412" cy="6260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Geant4 Geometry</a:t>
            </a:r>
            <a:endParaRPr lang="en-US" sz="36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 descr="solids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32" y="965200"/>
            <a:ext cx="3788064" cy="4902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3600" y="1154668"/>
            <a:ext cx="5772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 large collection of solids are defined in Geant4: 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36945" y="225614"/>
            <a:ext cx="7358414" cy="5788152"/>
            <a:chOff x="860167" y="327214"/>
            <a:chExt cx="7358414" cy="5788152"/>
          </a:xfrm>
        </p:grpSpPr>
        <p:sp>
          <p:nvSpPr>
            <p:cNvPr id="13" name="TextBox 12"/>
            <p:cNvSpPr txBox="1"/>
            <p:nvPr/>
          </p:nvSpPr>
          <p:spPr>
            <a:xfrm>
              <a:off x="863600" y="2687921"/>
              <a:ext cx="18466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60167" y="4821521"/>
              <a:ext cx="18466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0167" y="3526121"/>
              <a:ext cx="18466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218257" y="327214"/>
              <a:ext cx="7000324" cy="5788152"/>
              <a:chOff x="1585186" y="306293"/>
              <a:chExt cx="7000324" cy="578815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585186" y="306293"/>
                <a:ext cx="7000324" cy="5788152"/>
                <a:chOff x="1642918" y="572993"/>
                <a:chExt cx="7000324" cy="5788152"/>
              </a:xfrm>
            </p:grpSpPr>
            <p:pic>
              <p:nvPicPr>
                <p:cNvPr id="6" name="Picture 5" descr="solids2.pdf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70579" y="572993"/>
                  <a:ext cx="4472663" cy="5788152"/>
                </a:xfrm>
                <a:prstGeom prst="rect">
                  <a:avLst/>
                </a:prstGeom>
              </p:spPr>
            </p:pic>
            <p:pic>
              <p:nvPicPr>
                <p:cNvPr id="7" name="Picture 6" descr="cilynders.pdf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2918" y="826253"/>
                  <a:ext cx="4081892" cy="5282447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up 22"/>
              <p:cNvGrpSpPr/>
              <p:nvPr/>
            </p:nvGrpSpPr>
            <p:grpSpPr>
              <a:xfrm>
                <a:off x="3056868" y="1733773"/>
                <a:ext cx="2150132" cy="2983747"/>
                <a:chOff x="3056868" y="1733773"/>
                <a:chExt cx="2150132" cy="2983747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3056868" y="4440521"/>
                  <a:ext cx="69043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G4Cons</a:t>
                  </a:r>
                  <a:endParaRPr lang="en-US" sz="1200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3089835" y="3005421"/>
                  <a:ext cx="58992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G4Tubs</a:t>
                  </a:r>
                  <a:endParaRPr lang="en-US" sz="1000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4254500" y="1733773"/>
                  <a:ext cx="952500" cy="153594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24" name="Rectangle 23"/>
            <p:cNvSpPr/>
            <p:nvPr/>
          </p:nvSpPr>
          <p:spPr>
            <a:xfrm>
              <a:off x="2351055" y="4872321"/>
              <a:ext cx="3059145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G4Polycone, G4 </a:t>
              </a:r>
              <a:r>
                <a:rPr lang="en-US" sz="1200" dirty="0" err="1" smtClean="0"/>
                <a:t>Polyhedra</a:t>
              </a:r>
              <a:r>
                <a:rPr lang="en-US" sz="1200" dirty="0" smtClean="0"/>
                <a:t>, G4Hype, G4TwistedTubs, G4TwistedTrap </a:t>
              </a:r>
              <a:endParaRPr lang="en-US" sz="1200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302150" y="5458936"/>
            <a:ext cx="2631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Also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B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oolean operations such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a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s: 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8" name="Picture 27" descr="Boolea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26" y="3368112"/>
            <a:ext cx="3862374" cy="49983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04167" y="3927944"/>
            <a:ext cx="132167" cy="1590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448940"/>
            <a:ext cx="8889557" cy="6260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Geant4 Transportation</a:t>
            </a:r>
            <a:endParaRPr lang="en-US" sz="36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9463" y="3180073"/>
            <a:ext cx="7894636" cy="223012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000" dirty="0" smtClean="0"/>
          </a:p>
          <a:p>
            <a:pPr>
              <a:spcAft>
                <a:spcPts val="1200"/>
              </a:spcAft>
            </a:pPr>
            <a:r>
              <a:rPr lang="en-US" sz="2000" dirty="0" smtClean="0"/>
              <a:t>The G4Track information is updated after every </a:t>
            </a:r>
            <a:r>
              <a:rPr lang="en-US" sz="2000" u="sng" dirty="0" smtClean="0"/>
              <a:t>G4Step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A </a:t>
            </a:r>
            <a:r>
              <a:rPr lang="en-US" u="sng" dirty="0" smtClean="0"/>
              <a:t>G4Step</a:t>
            </a:r>
            <a:r>
              <a:rPr lang="en-US" dirty="0" smtClean="0"/>
              <a:t> is a step in the particle (track) propagation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The user defines a maximum step length but steps also end when a physics process is invoked and at volume boundaries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9462" y="1191454"/>
            <a:ext cx="7934231" cy="95367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u="sng" dirty="0" smtClean="0"/>
              <a:t>A G4Track </a:t>
            </a:r>
            <a:r>
              <a:rPr lang="en-US" sz="2000" dirty="0" smtClean="0"/>
              <a:t>also includes the info for transporting the particle through the detector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ym typeface="Wingdings"/>
              </a:rPr>
              <a:t> in G4 we typically use  </a:t>
            </a:r>
            <a:r>
              <a:rPr lang="en-US" sz="2000" u="sng" dirty="0">
                <a:sym typeface="Wingdings"/>
              </a:rPr>
              <a:t>Particle = Track</a:t>
            </a:r>
            <a:r>
              <a:rPr lang="en-US" sz="2000" u="sng" dirty="0"/>
              <a:t> </a:t>
            </a:r>
            <a:endParaRPr lang="en-US" sz="2000" u="sng" dirty="0" smtClean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2014863"/>
            <a:ext cx="2532062" cy="120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7" y="5201413"/>
            <a:ext cx="3740149" cy="106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2014864"/>
            <a:ext cx="3108098" cy="154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34737" y="2918091"/>
            <a:ext cx="9293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T2-T8 (secondary tracks)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2899" y="2264066"/>
            <a:ext cx="193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Tracking follows “last in first out” rule:</a:t>
            </a:r>
          </a:p>
          <a:p>
            <a:r>
              <a:rPr lang="en-US" sz="1400" dirty="0" smtClean="0"/>
              <a:t>T1-&gt;T4-&gt;T3-&gt;T6-&gt;T7  -&gt;T5-&gt;T8-&gt;T2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06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Field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76200"/>
            <a:ext cx="4041347" cy="522997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448940"/>
            <a:ext cx="8897509" cy="6260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Geant4 Magnetic Field</a:t>
            </a:r>
            <a:endParaRPr lang="en-US" sz="36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9463" y="1145832"/>
            <a:ext cx="7894636" cy="83536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Particle propagated in EM field by integration of equation of motion using the </a:t>
            </a:r>
            <a:r>
              <a:rPr lang="en-US" sz="2000" dirty="0" err="1" smtClean="0"/>
              <a:t>Runge-Kutta</a:t>
            </a:r>
            <a:r>
              <a:rPr lang="en-US" sz="2000" dirty="0" smtClean="0"/>
              <a:t> method (others also available)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7214" y="3504027"/>
            <a:ext cx="7964485" cy="21280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Curved path broken into linear </a:t>
            </a:r>
            <a:r>
              <a:rPr lang="en-US" i="1" u="sng" dirty="0" smtClean="0"/>
              <a:t>chord</a:t>
            </a:r>
            <a:r>
              <a:rPr lang="en-US" dirty="0" smtClean="0"/>
              <a:t> segments to minimize the </a:t>
            </a:r>
            <a:r>
              <a:rPr lang="en-US" i="1" u="sng" dirty="0" err="1" smtClean="0"/>
              <a:t>sagitta</a:t>
            </a:r>
            <a:r>
              <a:rPr lang="en-US" dirty="0" smtClean="0"/>
              <a:t> (maximum chord-trajectory distance)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Chords used to interrogate navigator on whether the track has crossed a volume boundary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i="1" u="sng" dirty="0"/>
              <a:t>m</a:t>
            </a:r>
            <a:r>
              <a:rPr lang="en-US" i="1" u="sng" dirty="0" smtClean="0"/>
              <a:t>iss distance</a:t>
            </a:r>
            <a:r>
              <a:rPr lang="en-US" i="1" dirty="0" smtClean="0"/>
              <a:t> </a:t>
            </a:r>
            <a:r>
              <a:rPr lang="en-US" dirty="0" smtClean="0"/>
              <a:t>parameter used to tune volume intersection accuracy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sz="2000" dirty="0" smtClean="0"/>
              <a:t>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9463" y="5608333"/>
            <a:ext cx="7695476" cy="95367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G4 supports user defined, uniform, and non-uniform (static or time dependent) magnetic fields</a:t>
            </a:r>
          </a:p>
        </p:txBody>
      </p:sp>
    </p:spTree>
    <p:extLst>
      <p:ext uri="{BB962C8B-B14F-4D97-AF65-F5344CB8AC3E}">
        <p14:creationId xmlns:p14="http://schemas.microsoft.com/office/powerpoint/2010/main" val="57874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Specialized Geometry Library.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0588" y="2046112"/>
            <a:ext cx="8494312" cy="463298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</a:t>
            </a:r>
            <a:r>
              <a:rPr lang="en-US" dirty="0" smtClean="0"/>
              <a:t>ackward </a:t>
            </a:r>
            <a:r>
              <a:rPr lang="en-US" dirty="0"/>
              <a:t>compatibility with ROOT and </a:t>
            </a:r>
            <a:r>
              <a:rPr lang="en-US" dirty="0" smtClean="0"/>
              <a:t>Geant4</a:t>
            </a:r>
            <a:endParaRPr lang="en-US" dirty="0"/>
          </a:p>
          <a:p>
            <a:r>
              <a:rPr lang="en-US" dirty="0" smtClean="0"/>
              <a:t>Continue </a:t>
            </a:r>
            <a:r>
              <a:rPr lang="en-US" dirty="0"/>
              <a:t>the already started AIDA </a:t>
            </a:r>
            <a:r>
              <a:rPr lang="en-US" dirty="0" err="1"/>
              <a:t>USolids</a:t>
            </a:r>
            <a:r>
              <a:rPr lang="en-US" dirty="0"/>
              <a:t> </a:t>
            </a:r>
            <a:r>
              <a:rPr lang="en-US" dirty="0" smtClean="0"/>
              <a:t>project</a:t>
            </a:r>
            <a:endParaRPr lang="en-US" dirty="0"/>
          </a:p>
          <a:p>
            <a:r>
              <a:rPr lang="en-US" dirty="0" smtClean="0"/>
              <a:t>Numerical </a:t>
            </a:r>
            <a:r>
              <a:rPr lang="en-US" dirty="0"/>
              <a:t>simulation have special </a:t>
            </a:r>
            <a:r>
              <a:rPr lang="en-US" dirty="0" smtClean="0"/>
              <a:t>requirements </a:t>
            </a:r>
            <a:r>
              <a:rPr lang="en-US" dirty="0"/>
              <a:t>on numerical stability </a:t>
            </a:r>
            <a:r>
              <a:rPr lang="en-US" dirty="0" smtClean="0"/>
              <a:t>(double </a:t>
            </a:r>
            <a:r>
              <a:rPr lang="en-US" dirty="0"/>
              <a:t>vs float, no leaks, we transport things </a:t>
            </a:r>
            <a:r>
              <a:rPr lang="en-US" b="1" i="1" dirty="0" smtClean="0">
                <a:solidFill>
                  <a:srgbClr val="C00000"/>
                </a:solidFill>
              </a:rPr>
              <a:t>across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boundaries </a:t>
            </a:r>
            <a:r>
              <a:rPr lang="en-US" dirty="0"/>
              <a:t>often not the case in 3D graphics </a:t>
            </a:r>
            <a:r>
              <a:rPr lang="en-US" dirty="0" smtClean="0"/>
              <a:t>engines)</a:t>
            </a:r>
          </a:p>
          <a:p>
            <a:r>
              <a:rPr lang="en-US" dirty="0" smtClean="0"/>
              <a:t>HEP </a:t>
            </a:r>
            <a:r>
              <a:rPr lang="en-US" dirty="0"/>
              <a:t>use specialized volumes not existing in external packages </a:t>
            </a:r>
            <a:r>
              <a:rPr lang="en-US" dirty="0" smtClean="0"/>
              <a:t>(</a:t>
            </a:r>
            <a:r>
              <a:rPr lang="en-US" b="1" i="1" dirty="0" err="1" smtClean="0">
                <a:solidFill>
                  <a:srgbClr val="C00000"/>
                </a:solidFill>
              </a:rPr>
              <a:t>polycone</a:t>
            </a:r>
            <a:r>
              <a:rPr lang="en-US" dirty="0" smtClean="0"/>
              <a:t>) </a:t>
            </a:r>
            <a:r>
              <a:rPr lang="en-US" dirty="0"/>
              <a:t>and we can put a lot of domain specific knowledge to accelerate </a:t>
            </a:r>
            <a:r>
              <a:rPr lang="en-US" dirty="0" smtClean="0"/>
              <a:t>things</a:t>
            </a:r>
          </a:p>
          <a:p>
            <a:r>
              <a:rPr lang="en-US" b="1" i="1" dirty="0" smtClean="0">
                <a:solidFill>
                  <a:srgbClr val="C00000"/>
                </a:solidFill>
              </a:rPr>
              <a:t>Single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solution </a:t>
            </a:r>
            <a:r>
              <a:rPr lang="en-US" dirty="0"/>
              <a:t>for CPU and </a:t>
            </a:r>
            <a:r>
              <a:rPr lang="en-US" dirty="0" smtClean="0"/>
              <a:t>GPU</a:t>
            </a:r>
          </a:p>
          <a:p>
            <a:r>
              <a:rPr lang="en-US" dirty="0"/>
              <a:t>R</a:t>
            </a:r>
            <a:r>
              <a:rPr lang="en-US" dirty="0" smtClean="0"/>
              <a:t>ely </a:t>
            </a:r>
            <a:r>
              <a:rPr lang="en-US" dirty="0"/>
              <a:t>on special functions "</a:t>
            </a:r>
            <a:r>
              <a:rPr lang="en-US" b="1" i="1" dirty="0">
                <a:solidFill>
                  <a:srgbClr val="C00000"/>
                </a:solidFill>
              </a:rPr>
              <a:t>safety</a:t>
            </a:r>
            <a:r>
              <a:rPr lang="en-US" dirty="0"/>
              <a:t>" which might not exist in classical 3D rendering engines </a:t>
            </a:r>
            <a:r>
              <a:rPr lang="en-US" dirty="0" smtClean="0"/>
              <a:t>(which </a:t>
            </a:r>
            <a:r>
              <a:rPr lang="en-US" dirty="0"/>
              <a:t>concentrate on hit </a:t>
            </a:r>
            <a:r>
              <a:rPr lang="en-US" dirty="0" smtClean="0"/>
              <a:t>detection)</a:t>
            </a:r>
          </a:p>
          <a:p>
            <a:r>
              <a:rPr lang="en-US" dirty="0" smtClean="0"/>
              <a:t>Need </a:t>
            </a:r>
            <a:r>
              <a:rPr lang="en-US" dirty="0"/>
              <a:t>an exact volume representation </a:t>
            </a:r>
            <a:r>
              <a:rPr lang="en-US" dirty="0" smtClean="0"/>
              <a:t>(and not a triangle approximation).</a:t>
            </a:r>
          </a:p>
          <a:p>
            <a:r>
              <a:rPr lang="en-US" dirty="0" smtClean="0"/>
              <a:t>Different </a:t>
            </a:r>
            <a:r>
              <a:rPr lang="en-US" dirty="0"/>
              <a:t>scale than most 3D graphics engines </a:t>
            </a:r>
            <a:r>
              <a:rPr lang="en-US" dirty="0" smtClean="0"/>
              <a:t>(that often </a:t>
            </a:r>
            <a:r>
              <a:rPr lang="en-US" dirty="0"/>
              <a:t>have far fewer things to </a:t>
            </a:r>
            <a:r>
              <a:rPr lang="en-US" dirty="0" smtClean="0"/>
              <a:t>treat)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7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127" y="1892410"/>
            <a:ext cx="4209553" cy="458079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Transport particles in groups (vectors) rather than one by </a:t>
            </a:r>
            <a:r>
              <a:rPr lang="en-US" dirty="0" smtClean="0"/>
              <a:t>one</a:t>
            </a:r>
          </a:p>
          <a:p>
            <a:pPr lvl="1"/>
            <a:r>
              <a:rPr lang="en-US" dirty="0" smtClean="0"/>
              <a:t>Group particles by geometry volume or same physics</a:t>
            </a:r>
          </a:p>
          <a:p>
            <a:pPr lvl="1"/>
            <a:r>
              <a:rPr lang="en-US" dirty="0" smtClean="0"/>
              <a:t>No free lunch: data gathering overheads &lt; vector gains</a:t>
            </a:r>
          </a:p>
          <a:p>
            <a:r>
              <a:rPr lang="en-US" dirty="0" smtClean="0"/>
              <a:t>Dispatch </a:t>
            </a:r>
            <a:r>
              <a:rPr lang="en-US" dirty="0" err="1" smtClean="0"/>
              <a:t>SoA</a:t>
            </a:r>
            <a:r>
              <a:rPr lang="en-US" dirty="0" smtClean="0"/>
              <a:t> to functions with vector signatures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backends</a:t>
            </a:r>
            <a:r>
              <a:rPr lang="en-US" dirty="0" smtClean="0"/>
              <a:t> to abstract interface: vector, scalar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backends</a:t>
            </a:r>
            <a:r>
              <a:rPr lang="en-US" dirty="0" smtClean="0"/>
              <a:t> to insulate technology/library: </a:t>
            </a:r>
            <a:r>
              <a:rPr lang="en-US" dirty="0" err="1" smtClean="0"/>
              <a:t>Vc</a:t>
            </a:r>
            <a:r>
              <a:rPr lang="en-US" dirty="0" smtClean="0"/>
              <a:t>, </a:t>
            </a:r>
            <a:r>
              <a:rPr lang="en-US" dirty="0" err="1" smtClean="0"/>
              <a:t>Cilk</a:t>
            </a:r>
            <a:r>
              <a:rPr lang="en-US" dirty="0" smtClean="0"/>
              <a:t>+, </a:t>
            </a:r>
            <a:r>
              <a:rPr lang="en-US" dirty="0" err="1" smtClean="0"/>
              <a:t>VecMic</a:t>
            </a:r>
            <a:r>
              <a:rPr lang="en-US" dirty="0" smtClean="0"/>
              <a:t>, … </a:t>
            </a:r>
          </a:p>
          <a:p>
            <a:r>
              <a:rPr lang="en-US" dirty="0" smtClean="0"/>
              <a:t>Redesign the library and workflow to target fine grain parallelism</a:t>
            </a:r>
          </a:p>
          <a:p>
            <a:pPr lvl="1"/>
            <a:r>
              <a:rPr lang="en-US" dirty="0" smtClean="0"/>
              <a:t>CPU, GPU, Phi, Atom, …</a:t>
            </a:r>
          </a:p>
          <a:p>
            <a:pPr lvl="1"/>
            <a:r>
              <a:rPr lang="en-US" dirty="0" smtClean="0"/>
              <a:t>Aim for a 3x-5x faster code, understand hard limits for more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http://www.up.com/cs/groups/public/@uprr/@environment/documents/digitalmedia/img_up_emg_raily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755" y="2141408"/>
            <a:ext cx="3860001" cy="408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3863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HEP transport is mostly local 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F5B0-35F1-C64B-996C-8741BC223649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16397" name="Group 13"/>
          <p:cNvGrpSpPr>
            <a:grpSpLocks/>
          </p:cNvGrpSpPr>
          <p:nvPr/>
        </p:nvGrpSpPr>
        <p:grpSpPr bwMode="auto">
          <a:xfrm>
            <a:off x="241102" y="1821656"/>
            <a:ext cx="8762256" cy="4513957"/>
            <a:chOff x="0" y="0"/>
            <a:chExt cx="7850" cy="4044"/>
          </a:xfrm>
        </p:grpSpPr>
        <p:pic>
          <p:nvPicPr>
            <p:cNvPr id="1639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"/>
              <a:ext cx="7850" cy="4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393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93" r="29178" b="58572"/>
            <a:stretch>
              <a:fillRect/>
            </a:stretch>
          </p:blipFill>
          <p:spPr bwMode="auto">
            <a:xfrm>
              <a:off x="4448" y="8"/>
              <a:ext cx="2640" cy="1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394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8" t="52731" r="395" b="24875"/>
            <a:stretch>
              <a:fillRect/>
            </a:stretch>
          </p:blipFill>
          <p:spPr bwMode="auto">
            <a:xfrm>
              <a:off x="6834" y="446"/>
              <a:ext cx="992" cy="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6395" name="Rectangle 11"/>
            <p:cNvSpPr>
              <a:spLocks/>
            </p:cNvSpPr>
            <p:nvPr/>
          </p:nvSpPr>
          <p:spPr bwMode="auto">
            <a:xfrm>
              <a:off x="7128" y="16"/>
              <a:ext cx="640" cy="70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396" name="Rectangle 12"/>
            <p:cNvSpPr>
              <a:spLocks/>
            </p:cNvSpPr>
            <p:nvPr/>
          </p:nvSpPr>
          <p:spPr bwMode="auto">
            <a:xfrm>
              <a:off x="6992" y="16"/>
              <a:ext cx="616" cy="38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6398" name="Rectangle 14"/>
          <p:cNvSpPr>
            <a:spLocks/>
          </p:cNvSpPr>
          <p:nvPr/>
        </p:nvSpPr>
        <p:spPr bwMode="auto">
          <a:xfrm>
            <a:off x="1321594" y="5072063"/>
            <a:ext cx="6411516" cy="61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8" tIns="26788" rIns="55362" bIns="26788"/>
          <a:lstStyle/>
          <a:p>
            <a:pPr marL="1117"/>
            <a:r>
              <a:rPr lang="en-US" sz="2000">
                <a:solidFill>
                  <a:srgbClr val="FFFFFF"/>
                </a:solidFill>
                <a:ea typeface="ＭＳ Ｐゴシック" charset="0"/>
                <a:cs typeface="Arial" charset="0"/>
              </a:rPr>
              <a:t>ATLAS volumes sorted by transport time. The same behavior is observed for most HEP geometries.</a:t>
            </a:r>
          </a:p>
        </p:txBody>
      </p:sp>
      <p:sp>
        <p:nvSpPr>
          <p:cNvPr id="16399" name="AutoShape 15"/>
          <p:cNvSpPr>
            <a:spLocks/>
          </p:cNvSpPr>
          <p:nvPr/>
        </p:nvSpPr>
        <p:spPr bwMode="auto">
          <a:xfrm>
            <a:off x="1809378" y="2540496"/>
            <a:ext cx="3375422" cy="124260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9162" y="3051"/>
                </a:moveTo>
                <a:cubicBezTo>
                  <a:pt x="9162" y="1366"/>
                  <a:pt x="9983" y="0"/>
                  <a:pt x="10996" y="0"/>
                </a:cubicBezTo>
                <a:lnTo>
                  <a:pt x="11235" y="0"/>
                </a:lnTo>
                <a:lnTo>
                  <a:pt x="14345" y="0"/>
                </a:lnTo>
                <a:lnTo>
                  <a:pt x="19766" y="0"/>
                </a:lnTo>
                <a:cubicBezTo>
                  <a:pt x="20779" y="0"/>
                  <a:pt x="21600" y="1366"/>
                  <a:pt x="21600" y="3051"/>
                </a:cubicBezTo>
                <a:lnTo>
                  <a:pt x="21600" y="10679"/>
                </a:lnTo>
                <a:lnTo>
                  <a:pt x="21600" y="15255"/>
                </a:lnTo>
                <a:cubicBezTo>
                  <a:pt x="21600" y="16940"/>
                  <a:pt x="20779" y="18306"/>
                  <a:pt x="19766" y="18306"/>
                </a:cubicBezTo>
                <a:lnTo>
                  <a:pt x="14345" y="18306"/>
                </a:lnTo>
                <a:lnTo>
                  <a:pt x="11235" y="18306"/>
                </a:lnTo>
                <a:lnTo>
                  <a:pt x="10996" y="18306"/>
                </a:lnTo>
                <a:cubicBezTo>
                  <a:pt x="9983" y="18306"/>
                  <a:pt x="9162" y="16940"/>
                  <a:pt x="9162" y="15255"/>
                </a:cubicBezTo>
                <a:lnTo>
                  <a:pt x="0" y="21600"/>
                </a:lnTo>
                <a:lnTo>
                  <a:pt x="9162" y="10679"/>
                </a:lnTo>
                <a:close/>
                <a:moveTo>
                  <a:pt x="9162" y="3051"/>
                </a:moveTo>
              </a:path>
            </a:pathLst>
          </a:custGeom>
          <a:solidFill>
            <a:srgbClr val="FFC000"/>
          </a:solidFill>
          <a:ln w="25400" cap="flat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28573" bIns="0" anchor="t" anchorCtr="0"/>
          <a:lstStyle/>
          <a:p>
            <a:pPr marL="1657350" algn="ctr"/>
            <a:endParaRPr lang="en-US" sz="800" dirty="0" smtClean="0">
              <a:ea typeface="ＭＳ Ｐゴシック" charset="0"/>
              <a:cs typeface="Arial" charset="0"/>
            </a:endParaRPr>
          </a:p>
          <a:p>
            <a:pPr marL="1539875" algn="ctr"/>
            <a:r>
              <a:rPr lang="en-US" sz="1700" dirty="0" smtClean="0">
                <a:ea typeface="ＭＳ Ｐゴシック" charset="0"/>
                <a:cs typeface="Arial" charset="0"/>
              </a:rPr>
              <a:t>50 </a:t>
            </a:r>
            <a:r>
              <a:rPr lang="en-US" sz="1700" dirty="0">
                <a:ea typeface="ＭＳ Ｐゴシック" charset="0"/>
                <a:cs typeface="Arial" charset="0"/>
              </a:rPr>
              <a:t>per cent of the time spent in 50/7100 volumes</a:t>
            </a:r>
          </a:p>
        </p:txBody>
      </p:sp>
      <p:sp>
        <p:nvSpPr>
          <p:cNvPr id="16400" name="Rectangle 16"/>
          <p:cNvSpPr>
            <a:spLocks/>
          </p:cNvSpPr>
          <p:nvPr/>
        </p:nvSpPr>
        <p:spPr bwMode="auto">
          <a:xfrm>
            <a:off x="5795367" y="1910953"/>
            <a:ext cx="3205758" cy="1634133"/>
          </a:xfrm>
          <a:prstGeom prst="rect">
            <a:avLst/>
          </a:prstGeom>
          <a:solidFill>
            <a:srgbClr val="A3D979"/>
          </a:solidFill>
          <a:ln w="25400" cap="flat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26788" tIns="26788" rIns="55362" bIns="26788" anchor="ctr"/>
          <a:lstStyle/>
          <a:p>
            <a:pPr marL="246674" indent="-246674">
              <a:buClr>
                <a:srgbClr val="FF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rgbClr val="A8184B"/>
                </a:solidFill>
                <a:ea typeface="ＭＳ Ｐゴシック" charset="0"/>
                <a:cs typeface="Arial" charset="0"/>
              </a:rPr>
              <a:t>Locality not exploited by the classical transport</a:t>
            </a:r>
          </a:p>
          <a:p>
            <a:pPr marL="246674" indent="-246674">
              <a:buClr>
                <a:srgbClr val="FF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rgbClr val="A8184B"/>
                </a:solidFill>
                <a:ea typeface="ＭＳ Ｐゴシック" charset="0"/>
                <a:cs typeface="Arial" charset="0"/>
              </a:rPr>
              <a:t>Existing code </a:t>
            </a:r>
            <a:r>
              <a:rPr lang="en-US" dirty="0" smtClean="0">
                <a:solidFill>
                  <a:srgbClr val="A8184B"/>
                </a:solidFill>
                <a:ea typeface="ＭＳ Ｐゴシック" charset="0"/>
                <a:cs typeface="Arial" charset="0"/>
              </a:rPr>
              <a:t>inefficient </a:t>
            </a:r>
            <a:r>
              <a:rPr lang="en-US" dirty="0">
                <a:solidFill>
                  <a:srgbClr val="A8184B"/>
                </a:solidFill>
                <a:ea typeface="ＭＳ Ｐゴシック" charset="0"/>
                <a:cs typeface="Arial" charset="0"/>
              </a:rPr>
              <a:t>(0.6-0.8 IPC)</a:t>
            </a:r>
          </a:p>
          <a:p>
            <a:pPr marL="246674" indent="-246674">
              <a:buClr>
                <a:srgbClr val="FF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rgbClr val="A8184B"/>
                </a:solidFill>
                <a:ea typeface="ＭＳ Ｐゴシック" charset="0"/>
                <a:cs typeface="Arial" charset="0"/>
              </a:rPr>
              <a:t>Cache misses due to fragmented code</a:t>
            </a:r>
          </a:p>
        </p:txBody>
      </p:sp>
    </p:spTree>
    <p:extLst>
      <p:ext uri="{BB962C8B-B14F-4D97-AF65-F5344CB8AC3E}">
        <p14:creationId xmlns:p14="http://schemas.microsoft.com/office/powerpoint/2010/main" val="1355623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2286000" y="312539"/>
            <a:ext cx="3589734" cy="3955852"/>
          </a:xfrm>
          <a:prstGeom prst="roundRect">
            <a:avLst>
              <a:gd name="adj" fmla="val 3731"/>
            </a:avLst>
          </a:prstGeom>
          <a:solidFill>
            <a:srgbClr val="FFE2D6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/>
          <a:lstStyle>
            <a:lvl1pPr marL="40639" marR="40639" algn="l" defTabSz="914400">
              <a:lnSpc>
                <a:spcPct val="100000"/>
              </a:lnSpc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rPr sz="2000" dirty="0"/>
              <a:t>Scheduler</a:t>
            </a:r>
            <a:endParaRPr dirty="0"/>
          </a:p>
        </p:txBody>
      </p:sp>
      <p:grpSp>
        <p:nvGrpSpPr>
          <p:cNvPr id="203" name="Group 203"/>
          <p:cNvGrpSpPr/>
          <p:nvPr/>
        </p:nvGrpSpPr>
        <p:grpSpPr>
          <a:xfrm>
            <a:off x="7414905" y="4757369"/>
            <a:ext cx="1252278" cy="1357821"/>
            <a:chOff x="0" y="0"/>
            <a:chExt cx="1781016" cy="1931121"/>
          </a:xfrm>
        </p:grpSpPr>
        <p:grpSp>
          <p:nvGrpSpPr>
            <p:cNvPr id="185" name="Group 185"/>
            <p:cNvGrpSpPr/>
            <p:nvPr/>
          </p:nvGrpSpPr>
          <p:grpSpPr>
            <a:xfrm rot="343152">
              <a:off x="81541" y="76341"/>
              <a:ext cx="1617934" cy="1717327"/>
              <a:chOff x="0" y="0"/>
              <a:chExt cx="1617932" cy="1717325"/>
            </a:xfrm>
          </p:grpSpPr>
          <p:sp>
            <p:nvSpPr>
              <p:cNvPr id="182" name="Shape 182"/>
              <p:cNvSpPr/>
              <p:nvPr/>
            </p:nvSpPr>
            <p:spPr>
              <a:xfrm>
                <a:off x="110389" y="654341"/>
                <a:ext cx="1507544" cy="1062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B51A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  <p:sp>
            <p:nvSpPr>
              <p:cNvPr id="183" name="Shape 183"/>
              <p:cNvSpPr/>
              <p:nvPr/>
            </p:nvSpPr>
            <p:spPr>
              <a:xfrm rot="17833336" flipH="1">
                <a:off x="598128" y="162284"/>
                <a:ext cx="532299" cy="1059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A77B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  <p:sp>
            <p:nvSpPr>
              <p:cNvPr id="184" name="Shape 184"/>
              <p:cNvSpPr/>
              <p:nvPr/>
            </p:nvSpPr>
            <p:spPr>
              <a:xfrm rot="17833336" flipH="1">
                <a:off x="326456" y="-50617"/>
                <a:ext cx="532299" cy="1059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A77B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</p:grpSp>
        <p:grpSp>
          <p:nvGrpSpPr>
            <p:cNvPr id="202" name="Group 202"/>
            <p:cNvGrpSpPr/>
            <p:nvPr/>
          </p:nvGrpSpPr>
          <p:grpSpPr>
            <a:xfrm>
              <a:off x="856206" y="242021"/>
              <a:ext cx="457201" cy="1689101"/>
              <a:chOff x="0" y="0"/>
              <a:chExt cx="457200" cy="1689100"/>
            </a:xfrm>
          </p:grpSpPr>
          <p:sp>
            <p:nvSpPr>
              <p:cNvPr id="186" name="Shape 186"/>
              <p:cNvSpPr/>
              <p:nvPr/>
            </p:nvSpPr>
            <p:spPr>
              <a:xfrm>
                <a:off x="0" y="0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0" y="108973"/>
                <a:ext cx="457200" cy="108976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8" name="Shape 188"/>
              <p:cNvSpPr/>
              <p:nvPr/>
            </p:nvSpPr>
            <p:spPr>
              <a:xfrm>
                <a:off x="0" y="20432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9" name="Shape 189"/>
              <p:cNvSpPr/>
              <p:nvPr/>
            </p:nvSpPr>
            <p:spPr>
              <a:xfrm>
                <a:off x="0" y="313301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0" name="Shape 190"/>
              <p:cNvSpPr/>
              <p:nvPr/>
            </p:nvSpPr>
            <p:spPr>
              <a:xfrm>
                <a:off x="0" y="422275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0" y="531248"/>
                <a:ext cx="457200" cy="108976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2" name="Shape 192"/>
              <p:cNvSpPr/>
              <p:nvPr/>
            </p:nvSpPr>
            <p:spPr>
              <a:xfrm>
                <a:off x="0" y="626602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3" name="Shape 193"/>
              <p:cNvSpPr/>
              <p:nvPr/>
            </p:nvSpPr>
            <p:spPr>
              <a:xfrm>
                <a:off x="0" y="73557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0" y="844550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0" y="953524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6" name="Shape 196"/>
              <p:cNvSpPr/>
              <p:nvPr/>
            </p:nvSpPr>
            <p:spPr>
              <a:xfrm>
                <a:off x="0" y="1048877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7" name="Shape 197"/>
              <p:cNvSpPr/>
              <p:nvPr/>
            </p:nvSpPr>
            <p:spPr>
              <a:xfrm>
                <a:off x="0" y="1157851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8" name="Shape 198"/>
              <p:cNvSpPr/>
              <p:nvPr/>
            </p:nvSpPr>
            <p:spPr>
              <a:xfrm>
                <a:off x="0" y="1266825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0" y="1375799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0" y="1471152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>
                <a:off x="0" y="158012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204" name="Shape 204"/>
          <p:cNvSpPr/>
          <p:nvPr/>
        </p:nvSpPr>
        <p:spPr>
          <a:xfrm flipH="1">
            <a:off x="4804172" y="1214438"/>
            <a:ext cx="2170973" cy="2010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590" y="15073"/>
                  <a:pt x="3518" y="8938"/>
                  <a:pt x="7398" y="5735"/>
                </a:cubicBezTo>
                <a:cubicBezTo>
                  <a:pt x="10818" y="2911"/>
                  <a:pt x="13852" y="137"/>
                  <a:pt x="21600" y="0"/>
                </a:cubicBezTo>
              </a:path>
            </a:pathLst>
          </a:custGeom>
          <a:ln w="25400">
            <a:solidFill>
              <a:srgbClr val="FF40FF"/>
            </a:solidFill>
            <a:headEnd type="triangle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grpSp>
        <p:nvGrpSpPr>
          <p:cNvPr id="337" name="Group 337"/>
          <p:cNvGrpSpPr/>
          <p:nvPr/>
        </p:nvGrpSpPr>
        <p:grpSpPr>
          <a:xfrm>
            <a:off x="3327209" y="266495"/>
            <a:ext cx="1698762" cy="1804305"/>
            <a:chOff x="0" y="0"/>
            <a:chExt cx="2416016" cy="2566121"/>
          </a:xfrm>
        </p:grpSpPr>
        <p:grpSp>
          <p:nvGrpSpPr>
            <p:cNvPr id="226" name="Group 226"/>
            <p:cNvGrpSpPr/>
            <p:nvPr/>
          </p:nvGrpSpPr>
          <p:grpSpPr>
            <a:xfrm>
              <a:off x="-1" y="-1"/>
              <a:ext cx="1781018" cy="1931123"/>
              <a:chOff x="0" y="0"/>
              <a:chExt cx="1781016" cy="1931121"/>
            </a:xfrm>
          </p:grpSpPr>
          <p:grpSp>
            <p:nvGrpSpPr>
              <p:cNvPr id="208" name="Group 208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205" name="Shape 205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06" name="Shape 206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07" name="Shape 207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225" name="Group 225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209" name="Shape 209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0" name="Shape 210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1" name="Shape 211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2" name="Shape 212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3" name="Shape 213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4" name="Shape 214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5" name="Shape 215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6" name="Shape 216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7" name="Shape 217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8" name="Shape 218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9" name="Shape 219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20" name="Shape 220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21" name="Shape 221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22" name="Shape 222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23" name="Shape 223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24" name="Shape 224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248" name="Group 248"/>
            <p:cNvGrpSpPr/>
            <p:nvPr/>
          </p:nvGrpSpPr>
          <p:grpSpPr>
            <a:xfrm>
              <a:off x="126999" y="126999"/>
              <a:ext cx="1781018" cy="1931123"/>
              <a:chOff x="0" y="0"/>
              <a:chExt cx="1781016" cy="1931121"/>
            </a:xfrm>
          </p:grpSpPr>
          <p:grpSp>
            <p:nvGrpSpPr>
              <p:cNvPr id="230" name="Group 230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227" name="Shape 227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28" name="Shape 228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29" name="Shape 229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247" name="Group 247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231" name="Shape 231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32" name="Shape 232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33" name="Shape 233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34" name="Shape 234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35" name="Shape 235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36" name="Shape 236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37" name="Shape 237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38" name="Shape 238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39" name="Shape 239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40" name="Shape 240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41" name="Shape 241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42" name="Shape 242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43" name="Shape 243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44" name="Shape 244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45" name="Shape 245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46" name="Shape 246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270" name="Group 270"/>
            <p:cNvGrpSpPr/>
            <p:nvPr/>
          </p:nvGrpSpPr>
          <p:grpSpPr>
            <a:xfrm>
              <a:off x="253999" y="253999"/>
              <a:ext cx="1781018" cy="1931123"/>
              <a:chOff x="0" y="0"/>
              <a:chExt cx="1781016" cy="1931121"/>
            </a:xfrm>
          </p:grpSpPr>
          <p:grpSp>
            <p:nvGrpSpPr>
              <p:cNvPr id="252" name="Group 252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249" name="Shape 249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50" name="Shape 250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51" name="Shape 251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269" name="Group 269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253" name="Shape 253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4" name="Shape 254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5" name="Shape 255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6" name="Shape 256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7" name="Shape 257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8" name="Shape 258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9" name="Shape 259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0" name="Shape 260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1" name="Shape 261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2" name="Shape 262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3" name="Shape 263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4" name="Shape 264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5" name="Shape 265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6" name="Shape 266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7" name="Shape 267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8" name="Shape 268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292" name="Group 292"/>
            <p:cNvGrpSpPr/>
            <p:nvPr/>
          </p:nvGrpSpPr>
          <p:grpSpPr>
            <a:xfrm>
              <a:off x="380999" y="380999"/>
              <a:ext cx="1781018" cy="1931123"/>
              <a:chOff x="0" y="0"/>
              <a:chExt cx="1781016" cy="1931121"/>
            </a:xfrm>
          </p:grpSpPr>
          <p:grpSp>
            <p:nvGrpSpPr>
              <p:cNvPr id="274" name="Group 274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271" name="Shape 271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72" name="Shape 272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73" name="Shape 273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291" name="Group 291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275" name="Shape 275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76" name="Shape 276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77" name="Shape 277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78" name="Shape 278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79" name="Shape 279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0" name="Shape 280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1" name="Shape 281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2" name="Shape 282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3" name="Shape 283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4" name="Shape 284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5" name="Shape 285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6" name="Shape 286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7" name="Shape 287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8" name="Shape 288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9" name="Shape 289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90" name="Shape 290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314" name="Group 314"/>
            <p:cNvGrpSpPr/>
            <p:nvPr/>
          </p:nvGrpSpPr>
          <p:grpSpPr>
            <a:xfrm>
              <a:off x="507999" y="507999"/>
              <a:ext cx="1781018" cy="1931123"/>
              <a:chOff x="0" y="0"/>
              <a:chExt cx="1781016" cy="1931121"/>
            </a:xfrm>
          </p:grpSpPr>
          <p:grpSp>
            <p:nvGrpSpPr>
              <p:cNvPr id="296" name="Group 296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293" name="Shape 293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94" name="Shape 294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95" name="Shape 295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313" name="Group 313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297" name="Shape 297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98" name="Shape 298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99" name="Shape 299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0" name="Shape 300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1" name="Shape 301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2" name="Shape 302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3" name="Shape 303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4" name="Shape 304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5" name="Shape 305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6" name="Shape 306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7" name="Shape 307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8" name="Shape 308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9" name="Shape 309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10" name="Shape 310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11" name="Shape 311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12" name="Shape 312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336" name="Group 336"/>
            <p:cNvGrpSpPr/>
            <p:nvPr/>
          </p:nvGrpSpPr>
          <p:grpSpPr>
            <a:xfrm>
              <a:off x="634999" y="634999"/>
              <a:ext cx="1781018" cy="1931123"/>
              <a:chOff x="0" y="0"/>
              <a:chExt cx="1781016" cy="1931121"/>
            </a:xfrm>
          </p:grpSpPr>
          <p:grpSp>
            <p:nvGrpSpPr>
              <p:cNvPr id="318" name="Group 318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315" name="Shape 315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316" name="Shape 316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317" name="Shape 317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335" name="Group 335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319" name="Shape 319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0" name="Shape 320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1" name="Shape 321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2" name="Shape 322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3" name="Shape 323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4" name="Shape 324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5" name="Shape 325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6" name="Shape 326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7" name="Shape 327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8" name="Shape 328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9" name="Shape 329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30" name="Shape 330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31" name="Shape 331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32" name="Shape 332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33" name="Shape 333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34" name="Shape 334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</p:grpSp>
      <p:sp>
        <p:nvSpPr>
          <p:cNvPr id="338" name="Shape 338"/>
          <p:cNvSpPr/>
          <p:nvPr/>
        </p:nvSpPr>
        <p:spPr>
          <a:xfrm>
            <a:off x="776883" y="3237012"/>
            <a:ext cx="1518047" cy="714375"/>
          </a:xfrm>
          <a:prstGeom prst="roundRect">
            <a:avLst>
              <a:gd name="adj" fmla="val 18750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marR="40639" defTabSz="914400">
              <a:lnSpc>
                <a:spcPct val="90000"/>
              </a:lnSpc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rPr sz="2000" dirty="0"/>
              <a:t>Geometry navigator</a:t>
            </a:r>
          </a:p>
        </p:txBody>
      </p:sp>
      <p:pic>
        <p:nvPicPr>
          <p:cNvPr id="339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1982390"/>
            <a:ext cx="1153811" cy="1294805"/>
          </a:xfrm>
          <a:prstGeom prst="rect">
            <a:avLst/>
          </a:prstGeom>
        </p:spPr>
      </p:pic>
      <p:sp>
        <p:nvSpPr>
          <p:cNvPr id="340" name="Shape 340"/>
          <p:cNvSpPr/>
          <p:nvPr/>
        </p:nvSpPr>
        <p:spPr>
          <a:xfrm flipV="1">
            <a:off x="1525267" y="4062937"/>
            <a:ext cx="2721" cy="664147"/>
          </a:xfrm>
          <a:prstGeom prst="line">
            <a:avLst/>
          </a:prstGeom>
          <a:ln w="25400">
            <a:solidFill>
              <a:srgbClr val="FF40FF"/>
            </a:solidFill>
            <a:headEnd type="stealth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pic>
        <p:nvPicPr>
          <p:cNvPr id="341" name="droppedImage.pdf"/>
          <p:cNvPicPr>
            <a:picLocks noChangeAspect="1"/>
          </p:cNvPicPr>
          <p:nvPr/>
        </p:nvPicPr>
        <p:blipFill>
          <a:blip r:embed="rId3">
            <a:extLst/>
          </a:blip>
          <a:srcRect l="841" t="4310" r="1673" b="2321"/>
          <a:stretch>
            <a:fillRect/>
          </a:stretch>
        </p:blipFill>
        <p:spPr>
          <a:xfrm>
            <a:off x="756785" y="5709809"/>
            <a:ext cx="1529139" cy="109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0" h="21569" extrusionOk="0">
                <a:moveTo>
                  <a:pt x="15061" y="17"/>
                </a:moveTo>
                <a:cubicBezTo>
                  <a:pt x="15021" y="-10"/>
                  <a:pt x="14963" y="-5"/>
                  <a:pt x="14877" y="28"/>
                </a:cubicBezTo>
                <a:cubicBezTo>
                  <a:pt x="14799" y="59"/>
                  <a:pt x="14722" y="108"/>
                  <a:pt x="14704" y="138"/>
                </a:cubicBezTo>
                <a:cubicBezTo>
                  <a:pt x="14651" y="228"/>
                  <a:pt x="14031" y="3527"/>
                  <a:pt x="14031" y="3722"/>
                </a:cubicBezTo>
                <a:cubicBezTo>
                  <a:pt x="14031" y="3872"/>
                  <a:pt x="14161" y="3994"/>
                  <a:pt x="14434" y="4094"/>
                </a:cubicBezTo>
                <a:cubicBezTo>
                  <a:pt x="14728" y="4202"/>
                  <a:pt x="14805" y="4199"/>
                  <a:pt x="14881" y="4083"/>
                </a:cubicBezTo>
                <a:cubicBezTo>
                  <a:pt x="14928" y="4011"/>
                  <a:pt x="14945" y="3902"/>
                  <a:pt x="14959" y="3650"/>
                </a:cubicBezTo>
                <a:cubicBezTo>
                  <a:pt x="14970" y="3466"/>
                  <a:pt x="14989" y="3299"/>
                  <a:pt x="14998" y="3278"/>
                </a:cubicBezTo>
                <a:cubicBezTo>
                  <a:pt x="15026" y="3215"/>
                  <a:pt x="15566" y="3234"/>
                  <a:pt x="15809" y="3305"/>
                </a:cubicBezTo>
                <a:cubicBezTo>
                  <a:pt x="16066" y="3381"/>
                  <a:pt x="16163" y="3453"/>
                  <a:pt x="16189" y="3596"/>
                </a:cubicBezTo>
                <a:cubicBezTo>
                  <a:pt x="16204" y="3682"/>
                  <a:pt x="16230" y="3703"/>
                  <a:pt x="16365" y="3722"/>
                </a:cubicBezTo>
                <a:cubicBezTo>
                  <a:pt x="16452" y="3734"/>
                  <a:pt x="16525" y="3737"/>
                  <a:pt x="16529" y="3733"/>
                </a:cubicBezTo>
                <a:cubicBezTo>
                  <a:pt x="16537" y="3724"/>
                  <a:pt x="16419" y="3104"/>
                  <a:pt x="16204" y="2018"/>
                </a:cubicBezTo>
                <a:cubicBezTo>
                  <a:pt x="16139" y="1688"/>
                  <a:pt x="16043" y="1188"/>
                  <a:pt x="15989" y="905"/>
                </a:cubicBezTo>
                <a:cubicBezTo>
                  <a:pt x="15935" y="623"/>
                  <a:pt x="15880" y="345"/>
                  <a:pt x="15868" y="286"/>
                </a:cubicBezTo>
                <a:cubicBezTo>
                  <a:pt x="15835" y="128"/>
                  <a:pt x="15682" y="118"/>
                  <a:pt x="15531" y="264"/>
                </a:cubicBezTo>
                <a:cubicBezTo>
                  <a:pt x="15440" y="352"/>
                  <a:pt x="15384" y="373"/>
                  <a:pt x="15280" y="363"/>
                </a:cubicBezTo>
                <a:cubicBezTo>
                  <a:pt x="15155" y="350"/>
                  <a:pt x="15146" y="341"/>
                  <a:pt x="15131" y="204"/>
                </a:cubicBezTo>
                <a:cubicBezTo>
                  <a:pt x="15121" y="103"/>
                  <a:pt x="15100" y="45"/>
                  <a:pt x="15061" y="17"/>
                </a:cubicBezTo>
                <a:close/>
                <a:moveTo>
                  <a:pt x="20418" y="198"/>
                </a:moveTo>
                <a:cubicBezTo>
                  <a:pt x="20174" y="190"/>
                  <a:pt x="19217" y="361"/>
                  <a:pt x="18950" y="461"/>
                </a:cubicBezTo>
                <a:cubicBezTo>
                  <a:pt x="18490" y="635"/>
                  <a:pt x="18215" y="1448"/>
                  <a:pt x="18409" y="2067"/>
                </a:cubicBezTo>
                <a:cubicBezTo>
                  <a:pt x="18445" y="2182"/>
                  <a:pt x="18574" y="2518"/>
                  <a:pt x="18695" y="2812"/>
                </a:cubicBezTo>
                <a:cubicBezTo>
                  <a:pt x="18816" y="3106"/>
                  <a:pt x="18950" y="3435"/>
                  <a:pt x="18993" y="3541"/>
                </a:cubicBezTo>
                <a:cubicBezTo>
                  <a:pt x="19104" y="3815"/>
                  <a:pt x="19280" y="4030"/>
                  <a:pt x="19474" y="4133"/>
                </a:cubicBezTo>
                <a:cubicBezTo>
                  <a:pt x="20147" y="4486"/>
                  <a:pt x="20980" y="3741"/>
                  <a:pt x="21268" y="2533"/>
                </a:cubicBezTo>
                <a:cubicBezTo>
                  <a:pt x="21334" y="2256"/>
                  <a:pt x="21349" y="2112"/>
                  <a:pt x="21350" y="1765"/>
                </a:cubicBezTo>
                <a:cubicBezTo>
                  <a:pt x="21352" y="1061"/>
                  <a:pt x="21193" y="617"/>
                  <a:pt x="20837" y="335"/>
                </a:cubicBezTo>
                <a:cubicBezTo>
                  <a:pt x="20693" y="222"/>
                  <a:pt x="20639" y="206"/>
                  <a:pt x="20418" y="198"/>
                </a:cubicBezTo>
                <a:close/>
                <a:moveTo>
                  <a:pt x="1965" y="242"/>
                </a:moveTo>
                <a:lnTo>
                  <a:pt x="1538" y="522"/>
                </a:lnTo>
                <a:cubicBezTo>
                  <a:pt x="1253" y="709"/>
                  <a:pt x="1083" y="853"/>
                  <a:pt x="1021" y="949"/>
                </a:cubicBezTo>
                <a:cubicBezTo>
                  <a:pt x="971" y="1028"/>
                  <a:pt x="831" y="1256"/>
                  <a:pt x="708" y="1459"/>
                </a:cubicBezTo>
                <a:cubicBezTo>
                  <a:pt x="484" y="1826"/>
                  <a:pt x="483" y="1826"/>
                  <a:pt x="540" y="1924"/>
                </a:cubicBezTo>
                <a:cubicBezTo>
                  <a:pt x="571" y="1979"/>
                  <a:pt x="805" y="2362"/>
                  <a:pt x="1064" y="2779"/>
                </a:cubicBezTo>
                <a:cubicBezTo>
                  <a:pt x="1449" y="3397"/>
                  <a:pt x="1552" y="3541"/>
                  <a:pt x="1617" y="3541"/>
                </a:cubicBezTo>
                <a:cubicBezTo>
                  <a:pt x="1660" y="3541"/>
                  <a:pt x="1969" y="3500"/>
                  <a:pt x="2306" y="3453"/>
                </a:cubicBezTo>
                <a:cubicBezTo>
                  <a:pt x="2642" y="3406"/>
                  <a:pt x="2925" y="3366"/>
                  <a:pt x="2936" y="3365"/>
                </a:cubicBezTo>
                <a:cubicBezTo>
                  <a:pt x="2947" y="3365"/>
                  <a:pt x="2965" y="3337"/>
                  <a:pt x="2975" y="3300"/>
                </a:cubicBezTo>
                <a:cubicBezTo>
                  <a:pt x="3001" y="3207"/>
                  <a:pt x="3210" y="1880"/>
                  <a:pt x="3210" y="1809"/>
                </a:cubicBezTo>
                <a:cubicBezTo>
                  <a:pt x="3210" y="1778"/>
                  <a:pt x="3069" y="1584"/>
                  <a:pt x="2897" y="1376"/>
                </a:cubicBezTo>
                <a:cubicBezTo>
                  <a:pt x="2725" y="1169"/>
                  <a:pt x="2445" y="827"/>
                  <a:pt x="2274" y="620"/>
                </a:cubicBezTo>
                <a:lnTo>
                  <a:pt x="1965" y="242"/>
                </a:lnTo>
                <a:close/>
                <a:moveTo>
                  <a:pt x="6845" y="401"/>
                </a:moveTo>
                <a:cubicBezTo>
                  <a:pt x="6829" y="379"/>
                  <a:pt x="6677" y="384"/>
                  <a:pt x="6477" y="417"/>
                </a:cubicBezTo>
                <a:lnTo>
                  <a:pt x="6132" y="478"/>
                </a:lnTo>
                <a:lnTo>
                  <a:pt x="5725" y="987"/>
                </a:lnTo>
                <a:cubicBezTo>
                  <a:pt x="5501" y="1268"/>
                  <a:pt x="5317" y="1512"/>
                  <a:pt x="5317" y="1530"/>
                </a:cubicBezTo>
                <a:cubicBezTo>
                  <a:pt x="5317" y="1548"/>
                  <a:pt x="5505" y="1884"/>
                  <a:pt x="5732" y="2281"/>
                </a:cubicBezTo>
                <a:lnTo>
                  <a:pt x="6144" y="3004"/>
                </a:lnTo>
                <a:lnTo>
                  <a:pt x="6426" y="3157"/>
                </a:lnTo>
                <a:cubicBezTo>
                  <a:pt x="6581" y="3244"/>
                  <a:pt x="6724" y="3319"/>
                  <a:pt x="6743" y="3322"/>
                </a:cubicBezTo>
                <a:cubicBezTo>
                  <a:pt x="6761" y="3324"/>
                  <a:pt x="6867" y="3049"/>
                  <a:pt x="6978" y="2713"/>
                </a:cubicBezTo>
                <a:lnTo>
                  <a:pt x="7181" y="2105"/>
                </a:lnTo>
                <a:lnTo>
                  <a:pt x="7029" y="1272"/>
                </a:lnTo>
                <a:cubicBezTo>
                  <a:pt x="6944" y="813"/>
                  <a:pt x="6859" y="422"/>
                  <a:pt x="6845" y="401"/>
                </a:cubicBezTo>
                <a:close/>
                <a:moveTo>
                  <a:pt x="11117" y="593"/>
                </a:moveTo>
                <a:cubicBezTo>
                  <a:pt x="10954" y="583"/>
                  <a:pt x="10777" y="600"/>
                  <a:pt x="10624" y="648"/>
                </a:cubicBezTo>
                <a:cubicBezTo>
                  <a:pt x="10198" y="780"/>
                  <a:pt x="9745" y="1181"/>
                  <a:pt x="9613" y="1535"/>
                </a:cubicBezTo>
                <a:cubicBezTo>
                  <a:pt x="9426" y="2041"/>
                  <a:pt x="9654" y="2450"/>
                  <a:pt x="10150" y="2500"/>
                </a:cubicBezTo>
                <a:cubicBezTo>
                  <a:pt x="10268" y="2512"/>
                  <a:pt x="10372" y="2539"/>
                  <a:pt x="10381" y="2560"/>
                </a:cubicBezTo>
                <a:cubicBezTo>
                  <a:pt x="10390" y="2581"/>
                  <a:pt x="10379" y="2643"/>
                  <a:pt x="10354" y="2697"/>
                </a:cubicBezTo>
                <a:cubicBezTo>
                  <a:pt x="10142" y="3148"/>
                  <a:pt x="10295" y="3735"/>
                  <a:pt x="10667" y="3902"/>
                </a:cubicBezTo>
                <a:cubicBezTo>
                  <a:pt x="11012" y="4058"/>
                  <a:pt x="11493" y="3851"/>
                  <a:pt x="11673" y="3470"/>
                </a:cubicBezTo>
                <a:cubicBezTo>
                  <a:pt x="11894" y="3003"/>
                  <a:pt x="11807" y="2520"/>
                  <a:pt x="11454" y="2270"/>
                </a:cubicBezTo>
                <a:lnTo>
                  <a:pt x="11297" y="2160"/>
                </a:lnTo>
                <a:lnTo>
                  <a:pt x="11372" y="2089"/>
                </a:lnTo>
                <a:cubicBezTo>
                  <a:pt x="11861" y="1643"/>
                  <a:pt x="11941" y="958"/>
                  <a:pt x="11532" y="702"/>
                </a:cubicBezTo>
                <a:cubicBezTo>
                  <a:pt x="11431" y="639"/>
                  <a:pt x="11281" y="603"/>
                  <a:pt x="11117" y="593"/>
                </a:cubicBezTo>
                <a:close/>
                <a:moveTo>
                  <a:pt x="14998" y="5376"/>
                </a:moveTo>
                <a:cubicBezTo>
                  <a:pt x="14973" y="5376"/>
                  <a:pt x="14844" y="5563"/>
                  <a:pt x="14712" y="5793"/>
                </a:cubicBezTo>
                <a:cubicBezTo>
                  <a:pt x="13691" y="7570"/>
                  <a:pt x="13192" y="8818"/>
                  <a:pt x="13287" y="9344"/>
                </a:cubicBezTo>
                <a:cubicBezTo>
                  <a:pt x="13323" y="9542"/>
                  <a:pt x="13425" y="9644"/>
                  <a:pt x="13635" y="9694"/>
                </a:cubicBezTo>
                <a:cubicBezTo>
                  <a:pt x="13728" y="9716"/>
                  <a:pt x="13894" y="9728"/>
                  <a:pt x="14003" y="9716"/>
                </a:cubicBezTo>
                <a:cubicBezTo>
                  <a:pt x="14161" y="9699"/>
                  <a:pt x="14765" y="9548"/>
                  <a:pt x="15010" y="9464"/>
                </a:cubicBezTo>
                <a:cubicBezTo>
                  <a:pt x="15035" y="9456"/>
                  <a:pt x="15155" y="9418"/>
                  <a:pt x="15272" y="9382"/>
                </a:cubicBezTo>
                <a:cubicBezTo>
                  <a:pt x="15390" y="9346"/>
                  <a:pt x="15650" y="9248"/>
                  <a:pt x="15852" y="9163"/>
                </a:cubicBezTo>
                <a:cubicBezTo>
                  <a:pt x="16054" y="9078"/>
                  <a:pt x="16328" y="8966"/>
                  <a:pt x="16463" y="8916"/>
                </a:cubicBezTo>
                <a:cubicBezTo>
                  <a:pt x="16597" y="8866"/>
                  <a:pt x="16720" y="8803"/>
                  <a:pt x="16733" y="8779"/>
                </a:cubicBezTo>
                <a:cubicBezTo>
                  <a:pt x="16827" y="8608"/>
                  <a:pt x="16549" y="7760"/>
                  <a:pt x="16122" y="6911"/>
                </a:cubicBezTo>
                <a:cubicBezTo>
                  <a:pt x="15700" y="6071"/>
                  <a:pt x="15192" y="5376"/>
                  <a:pt x="14998" y="5376"/>
                </a:cubicBezTo>
                <a:close/>
                <a:moveTo>
                  <a:pt x="5000" y="5481"/>
                </a:moveTo>
                <a:cubicBezTo>
                  <a:pt x="4836" y="5423"/>
                  <a:pt x="4680" y="5985"/>
                  <a:pt x="4679" y="6620"/>
                </a:cubicBezTo>
                <a:cubicBezTo>
                  <a:pt x="4678" y="7173"/>
                  <a:pt x="4808" y="7902"/>
                  <a:pt x="4937" y="8072"/>
                </a:cubicBezTo>
                <a:cubicBezTo>
                  <a:pt x="4999" y="8154"/>
                  <a:pt x="5411" y="8392"/>
                  <a:pt x="5411" y="8346"/>
                </a:cubicBezTo>
                <a:cubicBezTo>
                  <a:pt x="5411" y="8337"/>
                  <a:pt x="5484" y="8374"/>
                  <a:pt x="5572" y="8429"/>
                </a:cubicBezTo>
                <a:cubicBezTo>
                  <a:pt x="5660" y="8483"/>
                  <a:pt x="5816" y="8562"/>
                  <a:pt x="5917" y="8604"/>
                </a:cubicBezTo>
                <a:cubicBezTo>
                  <a:pt x="6101" y="8680"/>
                  <a:pt x="6209" y="8740"/>
                  <a:pt x="6433" y="8889"/>
                </a:cubicBezTo>
                <a:cubicBezTo>
                  <a:pt x="6500" y="8933"/>
                  <a:pt x="6584" y="8971"/>
                  <a:pt x="6621" y="8971"/>
                </a:cubicBezTo>
                <a:cubicBezTo>
                  <a:pt x="6659" y="8971"/>
                  <a:pt x="6737" y="9007"/>
                  <a:pt x="6794" y="9053"/>
                </a:cubicBezTo>
                <a:cubicBezTo>
                  <a:pt x="6850" y="9100"/>
                  <a:pt x="6925" y="9144"/>
                  <a:pt x="6962" y="9152"/>
                </a:cubicBezTo>
                <a:cubicBezTo>
                  <a:pt x="6999" y="9160"/>
                  <a:pt x="7037" y="9185"/>
                  <a:pt x="7048" y="9201"/>
                </a:cubicBezTo>
                <a:cubicBezTo>
                  <a:pt x="7060" y="9217"/>
                  <a:pt x="7096" y="9229"/>
                  <a:pt x="7127" y="9229"/>
                </a:cubicBezTo>
                <a:cubicBezTo>
                  <a:pt x="7158" y="9229"/>
                  <a:pt x="7207" y="9249"/>
                  <a:pt x="7236" y="9272"/>
                </a:cubicBezTo>
                <a:cubicBezTo>
                  <a:pt x="7279" y="9307"/>
                  <a:pt x="7415" y="9384"/>
                  <a:pt x="7491" y="9420"/>
                </a:cubicBezTo>
                <a:cubicBezTo>
                  <a:pt x="7499" y="9424"/>
                  <a:pt x="7524" y="9439"/>
                  <a:pt x="7550" y="9453"/>
                </a:cubicBezTo>
                <a:cubicBezTo>
                  <a:pt x="7575" y="9467"/>
                  <a:pt x="7658" y="9506"/>
                  <a:pt x="7734" y="9541"/>
                </a:cubicBezTo>
                <a:cubicBezTo>
                  <a:pt x="7925" y="9630"/>
                  <a:pt x="7946" y="9627"/>
                  <a:pt x="7980" y="9503"/>
                </a:cubicBezTo>
                <a:cubicBezTo>
                  <a:pt x="8028" y="9327"/>
                  <a:pt x="8014" y="9126"/>
                  <a:pt x="7933" y="8768"/>
                </a:cubicBezTo>
                <a:cubicBezTo>
                  <a:pt x="7844" y="8375"/>
                  <a:pt x="7680" y="7968"/>
                  <a:pt x="7506" y="7716"/>
                </a:cubicBezTo>
                <a:cubicBezTo>
                  <a:pt x="7438" y="7617"/>
                  <a:pt x="7070" y="7265"/>
                  <a:pt x="6692" y="6933"/>
                </a:cubicBezTo>
                <a:cubicBezTo>
                  <a:pt x="6314" y="6600"/>
                  <a:pt x="5797" y="6145"/>
                  <a:pt x="5541" y="5919"/>
                </a:cubicBezTo>
                <a:cubicBezTo>
                  <a:pt x="5284" y="5693"/>
                  <a:pt x="5040" y="5495"/>
                  <a:pt x="5000" y="5481"/>
                </a:cubicBezTo>
                <a:close/>
                <a:moveTo>
                  <a:pt x="11027" y="5815"/>
                </a:moveTo>
                <a:lnTo>
                  <a:pt x="10796" y="6072"/>
                </a:lnTo>
                <a:cubicBezTo>
                  <a:pt x="10628" y="6259"/>
                  <a:pt x="10554" y="6365"/>
                  <a:pt x="10538" y="6461"/>
                </a:cubicBezTo>
                <a:cubicBezTo>
                  <a:pt x="10525" y="6535"/>
                  <a:pt x="10484" y="6821"/>
                  <a:pt x="10444" y="7092"/>
                </a:cubicBezTo>
                <a:cubicBezTo>
                  <a:pt x="10354" y="7687"/>
                  <a:pt x="10322" y="7799"/>
                  <a:pt x="10240" y="7870"/>
                </a:cubicBezTo>
                <a:cubicBezTo>
                  <a:pt x="10205" y="7900"/>
                  <a:pt x="10018" y="8183"/>
                  <a:pt x="9821" y="8500"/>
                </a:cubicBezTo>
                <a:cubicBezTo>
                  <a:pt x="9624" y="8817"/>
                  <a:pt x="9382" y="9198"/>
                  <a:pt x="9284" y="9349"/>
                </a:cubicBezTo>
                <a:cubicBezTo>
                  <a:pt x="9187" y="9501"/>
                  <a:pt x="9118" y="9639"/>
                  <a:pt x="9132" y="9656"/>
                </a:cubicBezTo>
                <a:cubicBezTo>
                  <a:pt x="9145" y="9673"/>
                  <a:pt x="9264" y="9719"/>
                  <a:pt x="9398" y="9760"/>
                </a:cubicBezTo>
                <a:cubicBezTo>
                  <a:pt x="9636" y="9833"/>
                  <a:pt x="9641" y="9837"/>
                  <a:pt x="9688" y="9755"/>
                </a:cubicBezTo>
                <a:cubicBezTo>
                  <a:pt x="10204" y="8837"/>
                  <a:pt x="10498" y="8330"/>
                  <a:pt x="10514" y="8330"/>
                </a:cubicBezTo>
                <a:cubicBezTo>
                  <a:pt x="10574" y="8330"/>
                  <a:pt x="11174" y="8465"/>
                  <a:pt x="11196" y="8483"/>
                </a:cubicBezTo>
                <a:cubicBezTo>
                  <a:pt x="11237" y="8519"/>
                  <a:pt x="11225" y="8654"/>
                  <a:pt x="11113" y="9459"/>
                </a:cubicBezTo>
                <a:cubicBezTo>
                  <a:pt x="11055" y="9881"/>
                  <a:pt x="11010" y="10234"/>
                  <a:pt x="11015" y="10242"/>
                </a:cubicBezTo>
                <a:cubicBezTo>
                  <a:pt x="11021" y="10250"/>
                  <a:pt x="11169" y="10301"/>
                  <a:pt x="11344" y="10357"/>
                </a:cubicBezTo>
                <a:cubicBezTo>
                  <a:pt x="11519" y="10413"/>
                  <a:pt x="11670" y="10459"/>
                  <a:pt x="11681" y="10461"/>
                </a:cubicBezTo>
                <a:cubicBezTo>
                  <a:pt x="11692" y="10464"/>
                  <a:pt x="11720" y="10341"/>
                  <a:pt x="11740" y="10182"/>
                </a:cubicBezTo>
                <a:cubicBezTo>
                  <a:pt x="11823" y="9522"/>
                  <a:pt x="11864" y="9182"/>
                  <a:pt x="11920" y="8746"/>
                </a:cubicBezTo>
                <a:cubicBezTo>
                  <a:pt x="11980" y="8288"/>
                  <a:pt x="11982" y="8285"/>
                  <a:pt x="11920" y="8078"/>
                </a:cubicBezTo>
                <a:lnTo>
                  <a:pt x="11857" y="7870"/>
                </a:lnTo>
                <a:lnTo>
                  <a:pt x="12179" y="7190"/>
                </a:lnTo>
                <a:lnTo>
                  <a:pt x="12504" y="6511"/>
                </a:lnTo>
                <a:lnTo>
                  <a:pt x="12504" y="6204"/>
                </a:lnTo>
                <a:cubicBezTo>
                  <a:pt x="12504" y="6033"/>
                  <a:pt x="12493" y="5893"/>
                  <a:pt x="12480" y="5892"/>
                </a:cubicBezTo>
                <a:cubicBezTo>
                  <a:pt x="12467" y="5890"/>
                  <a:pt x="12137" y="5873"/>
                  <a:pt x="11744" y="5853"/>
                </a:cubicBezTo>
                <a:lnTo>
                  <a:pt x="11027" y="5815"/>
                </a:lnTo>
                <a:close/>
                <a:moveTo>
                  <a:pt x="2991" y="6045"/>
                </a:moveTo>
                <a:cubicBezTo>
                  <a:pt x="2777" y="6079"/>
                  <a:pt x="2442" y="6151"/>
                  <a:pt x="1969" y="6259"/>
                </a:cubicBezTo>
                <a:cubicBezTo>
                  <a:pt x="1397" y="6389"/>
                  <a:pt x="757" y="6530"/>
                  <a:pt x="543" y="6576"/>
                </a:cubicBezTo>
                <a:cubicBezTo>
                  <a:pt x="81" y="6677"/>
                  <a:pt x="79" y="6682"/>
                  <a:pt x="34" y="6818"/>
                </a:cubicBezTo>
                <a:cubicBezTo>
                  <a:pt x="-97" y="7221"/>
                  <a:pt x="163" y="8046"/>
                  <a:pt x="626" y="8697"/>
                </a:cubicBezTo>
                <a:cubicBezTo>
                  <a:pt x="887" y="9064"/>
                  <a:pt x="1060" y="9237"/>
                  <a:pt x="1284" y="9360"/>
                </a:cubicBezTo>
                <a:cubicBezTo>
                  <a:pt x="1534" y="9498"/>
                  <a:pt x="1576" y="9484"/>
                  <a:pt x="2470" y="8889"/>
                </a:cubicBezTo>
                <a:cubicBezTo>
                  <a:pt x="2928" y="8584"/>
                  <a:pt x="3341" y="8292"/>
                  <a:pt x="3387" y="8242"/>
                </a:cubicBezTo>
                <a:cubicBezTo>
                  <a:pt x="3500" y="8118"/>
                  <a:pt x="3663" y="7771"/>
                  <a:pt x="3665" y="7656"/>
                </a:cubicBezTo>
                <a:cubicBezTo>
                  <a:pt x="3666" y="7581"/>
                  <a:pt x="3643" y="7560"/>
                  <a:pt x="3551" y="7535"/>
                </a:cubicBezTo>
                <a:cubicBezTo>
                  <a:pt x="3458" y="7510"/>
                  <a:pt x="3362" y="7536"/>
                  <a:pt x="3026" y="7700"/>
                </a:cubicBezTo>
                <a:lnTo>
                  <a:pt x="2615" y="7903"/>
                </a:lnTo>
                <a:lnTo>
                  <a:pt x="2553" y="7815"/>
                </a:lnTo>
                <a:cubicBezTo>
                  <a:pt x="2457" y="7681"/>
                  <a:pt x="2450" y="7210"/>
                  <a:pt x="2537" y="6927"/>
                </a:cubicBezTo>
                <a:cubicBezTo>
                  <a:pt x="2617" y="6665"/>
                  <a:pt x="2698" y="6553"/>
                  <a:pt x="2838" y="6516"/>
                </a:cubicBezTo>
                <a:cubicBezTo>
                  <a:pt x="3123" y="6441"/>
                  <a:pt x="3175" y="6403"/>
                  <a:pt x="3238" y="6231"/>
                </a:cubicBezTo>
                <a:cubicBezTo>
                  <a:pt x="3271" y="6139"/>
                  <a:pt x="3301" y="6058"/>
                  <a:pt x="3301" y="6045"/>
                </a:cubicBezTo>
                <a:cubicBezTo>
                  <a:pt x="3301" y="6013"/>
                  <a:pt x="3205" y="6011"/>
                  <a:pt x="2991" y="6045"/>
                </a:cubicBezTo>
                <a:close/>
                <a:moveTo>
                  <a:pt x="19850" y="6478"/>
                </a:moveTo>
                <a:cubicBezTo>
                  <a:pt x="19796" y="6449"/>
                  <a:pt x="19684" y="6531"/>
                  <a:pt x="19236" y="6927"/>
                </a:cubicBezTo>
                <a:lnTo>
                  <a:pt x="18687" y="7409"/>
                </a:lnTo>
                <a:lnTo>
                  <a:pt x="18558" y="7881"/>
                </a:lnTo>
                <a:cubicBezTo>
                  <a:pt x="18485" y="8139"/>
                  <a:pt x="18404" y="8413"/>
                  <a:pt x="18382" y="8489"/>
                </a:cubicBezTo>
                <a:lnTo>
                  <a:pt x="18343" y="8626"/>
                </a:lnTo>
                <a:lnTo>
                  <a:pt x="18856" y="8987"/>
                </a:lnTo>
                <a:cubicBezTo>
                  <a:pt x="19137" y="9186"/>
                  <a:pt x="19390" y="9353"/>
                  <a:pt x="19420" y="9355"/>
                </a:cubicBezTo>
                <a:cubicBezTo>
                  <a:pt x="19449" y="9356"/>
                  <a:pt x="19872" y="9123"/>
                  <a:pt x="20356" y="8840"/>
                </a:cubicBezTo>
                <a:cubicBezTo>
                  <a:pt x="21503" y="8167"/>
                  <a:pt x="21460" y="8192"/>
                  <a:pt x="21460" y="8155"/>
                </a:cubicBezTo>
                <a:cubicBezTo>
                  <a:pt x="21460" y="8137"/>
                  <a:pt x="21265" y="7868"/>
                  <a:pt x="21025" y="7557"/>
                </a:cubicBezTo>
                <a:cubicBezTo>
                  <a:pt x="20641" y="7058"/>
                  <a:pt x="20551" y="6965"/>
                  <a:pt x="20254" y="6752"/>
                </a:cubicBezTo>
                <a:cubicBezTo>
                  <a:pt x="20069" y="6619"/>
                  <a:pt x="19887" y="6497"/>
                  <a:pt x="19850" y="6478"/>
                </a:cubicBezTo>
                <a:close/>
                <a:moveTo>
                  <a:pt x="19807" y="11108"/>
                </a:moveTo>
                <a:lnTo>
                  <a:pt x="19541" y="11283"/>
                </a:lnTo>
                <a:cubicBezTo>
                  <a:pt x="19395" y="11382"/>
                  <a:pt x="19188" y="11517"/>
                  <a:pt x="19083" y="11585"/>
                </a:cubicBezTo>
                <a:cubicBezTo>
                  <a:pt x="18978" y="11653"/>
                  <a:pt x="18895" y="11726"/>
                  <a:pt x="18895" y="11744"/>
                </a:cubicBezTo>
                <a:cubicBezTo>
                  <a:pt x="18894" y="11761"/>
                  <a:pt x="18880" y="11898"/>
                  <a:pt x="18863" y="12051"/>
                </a:cubicBezTo>
                <a:cubicBezTo>
                  <a:pt x="18659" y="13951"/>
                  <a:pt x="18502" y="15546"/>
                  <a:pt x="18519" y="15568"/>
                </a:cubicBezTo>
                <a:cubicBezTo>
                  <a:pt x="18531" y="15584"/>
                  <a:pt x="18687" y="15680"/>
                  <a:pt x="18863" y="15788"/>
                </a:cubicBezTo>
                <a:cubicBezTo>
                  <a:pt x="19040" y="15895"/>
                  <a:pt x="19206" y="15984"/>
                  <a:pt x="19232" y="15985"/>
                </a:cubicBezTo>
                <a:cubicBezTo>
                  <a:pt x="19257" y="15985"/>
                  <a:pt x="19500" y="15677"/>
                  <a:pt x="19772" y="15294"/>
                </a:cubicBezTo>
                <a:lnTo>
                  <a:pt x="20265" y="14598"/>
                </a:lnTo>
                <a:lnTo>
                  <a:pt x="20700" y="12916"/>
                </a:lnTo>
                <a:cubicBezTo>
                  <a:pt x="20938" y="11991"/>
                  <a:pt x="21124" y="11219"/>
                  <a:pt x="21115" y="11207"/>
                </a:cubicBezTo>
                <a:cubicBezTo>
                  <a:pt x="21106" y="11194"/>
                  <a:pt x="20808" y="11168"/>
                  <a:pt x="20453" y="11146"/>
                </a:cubicBezTo>
                <a:lnTo>
                  <a:pt x="19807" y="11108"/>
                </a:lnTo>
                <a:close/>
                <a:moveTo>
                  <a:pt x="2028" y="11223"/>
                </a:moveTo>
                <a:cubicBezTo>
                  <a:pt x="1862" y="11142"/>
                  <a:pt x="1334" y="11546"/>
                  <a:pt x="982" y="12023"/>
                </a:cubicBezTo>
                <a:cubicBezTo>
                  <a:pt x="673" y="12442"/>
                  <a:pt x="418" y="13017"/>
                  <a:pt x="418" y="13300"/>
                </a:cubicBezTo>
                <a:cubicBezTo>
                  <a:pt x="418" y="13452"/>
                  <a:pt x="452" y="13511"/>
                  <a:pt x="982" y="14259"/>
                </a:cubicBezTo>
                <a:cubicBezTo>
                  <a:pt x="1487" y="14972"/>
                  <a:pt x="1548" y="15041"/>
                  <a:pt x="1581" y="14971"/>
                </a:cubicBezTo>
                <a:cubicBezTo>
                  <a:pt x="1701" y="14720"/>
                  <a:pt x="1675" y="14720"/>
                  <a:pt x="1957" y="14998"/>
                </a:cubicBezTo>
                <a:cubicBezTo>
                  <a:pt x="2100" y="15140"/>
                  <a:pt x="2221" y="15255"/>
                  <a:pt x="2231" y="15256"/>
                </a:cubicBezTo>
                <a:cubicBezTo>
                  <a:pt x="2241" y="15257"/>
                  <a:pt x="2268" y="15213"/>
                  <a:pt x="2286" y="15157"/>
                </a:cubicBezTo>
                <a:cubicBezTo>
                  <a:pt x="2315" y="15069"/>
                  <a:pt x="2305" y="15042"/>
                  <a:pt x="2227" y="14938"/>
                </a:cubicBezTo>
                <a:cubicBezTo>
                  <a:pt x="2084" y="14746"/>
                  <a:pt x="2072" y="14358"/>
                  <a:pt x="2200" y="14138"/>
                </a:cubicBezTo>
                <a:lnTo>
                  <a:pt x="2255" y="14040"/>
                </a:lnTo>
                <a:lnTo>
                  <a:pt x="2486" y="14352"/>
                </a:lnTo>
                <a:cubicBezTo>
                  <a:pt x="2612" y="14522"/>
                  <a:pt x="2730" y="14659"/>
                  <a:pt x="2752" y="14659"/>
                </a:cubicBezTo>
                <a:cubicBezTo>
                  <a:pt x="2774" y="14659"/>
                  <a:pt x="2860" y="14751"/>
                  <a:pt x="2940" y="14862"/>
                </a:cubicBezTo>
                <a:lnTo>
                  <a:pt x="3085" y="15064"/>
                </a:lnTo>
                <a:lnTo>
                  <a:pt x="3163" y="14960"/>
                </a:lnTo>
                <a:cubicBezTo>
                  <a:pt x="3206" y="14904"/>
                  <a:pt x="3282" y="14744"/>
                  <a:pt x="3332" y="14604"/>
                </a:cubicBezTo>
                <a:cubicBezTo>
                  <a:pt x="3448" y="14278"/>
                  <a:pt x="3454" y="13988"/>
                  <a:pt x="3351" y="13716"/>
                </a:cubicBezTo>
                <a:cubicBezTo>
                  <a:pt x="3301" y="13583"/>
                  <a:pt x="3281" y="13463"/>
                  <a:pt x="3285" y="13311"/>
                </a:cubicBezTo>
                <a:cubicBezTo>
                  <a:pt x="3294" y="12924"/>
                  <a:pt x="3243" y="12817"/>
                  <a:pt x="2650" y="12007"/>
                </a:cubicBezTo>
                <a:cubicBezTo>
                  <a:pt x="2349" y="11595"/>
                  <a:pt x="2069" y="11243"/>
                  <a:pt x="2028" y="11223"/>
                </a:cubicBezTo>
                <a:close/>
                <a:moveTo>
                  <a:pt x="6555" y="11283"/>
                </a:moveTo>
                <a:cubicBezTo>
                  <a:pt x="6533" y="11283"/>
                  <a:pt x="6362" y="11382"/>
                  <a:pt x="6171" y="11508"/>
                </a:cubicBezTo>
                <a:cubicBezTo>
                  <a:pt x="5980" y="11634"/>
                  <a:pt x="5644" y="11851"/>
                  <a:pt x="5427" y="11990"/>
                </a:cubicBezTo>
                <a:lnTo>
                  <a:pt x="5035" y="12242"/>
                </a:lnTo>
                <a:lnTo>
                  <a:pt x="4714" y="13157"/>
                </a:lnTo>
                <a:cubicBezTo>
                  <a:pt x="4539" y="13661"/>
                  <a:pt x="4405" y="14095"/>
                  <a:pt x="4413" y="14122"/>
                </a:cubicBezTo>
                <a:cubicBezTo>
                  <a:pt x="4420" y="14148"/>
                  <a:pt x="4596" y="14233"/>
                  <a:pt x="4804" y="14314"/>
                </a:cubicBezTo>
                <a:cubicBezTo>
                  <a:pt x="5012" y="14394"/>
                  <a:pt x="5376" y="14544"/>
                  <a:pt x="5615" y="14642"/>
                </a:cubicBezTo>
                <a:lnTo>
                  <a:pt x="6050" y="14818"/>
                </a:lnTo>
                <a:lnTo>
                  <a:pt x="6202" y="14697"/>
                </a:lnTo>
                <a:cubicBezTo>
                  <a:pt x="6347" y="14582"/>
                  <a:pt x="6355" y="14561"/>
                  <a:pt x="6375" y="14357"/>
                </a:cubicBezTo>
                <a:cubicBezTo>
                  <a:pt x="6389" y="14208"/>
                  <a:pt x="6416" y="14131"/>
                  <a:pt x="6457" y="14100"/>
                </a:cubicBezTo>
                <a:cubicBezTo>
                  <a:pt x="6546" y="14033"/>
                  <a:pt x="6584" y="14096"/>
                  <a:pt x="6907" y="14796"/>
                </a:cubicBezTo>
                <a:cubicBezTo>
                  <a:pt x="6949" y="14886"/>
                  <a:pt x="6992" y="14960"/>
                  <a:pt x="7001" y="14960"/>
                </a:cubicBezTo>
                <a:cubicBezTo>
                  <a:pt x="7011" y="14960"/>
                  <a:pt x="7092" y="14763"/>
                  <a:pt x="7181" y="14522"/>
                </a:cubicBezTo>
                <a:cubicBezTo>
                  <a:pt x="7288" y="14235"/>
                  <a:pt x="7427" y="13727"/>
                  <a:pt x="7585" y="13059"/>
                </a:cubicBezTo>
                <a:cubicBezTo>
                  <a:pt x="7717" y="12496"/>
                  <a:pt x="7824" y="12033"/>
                  <a:pt x="7820" y="12029"/>
                </a:cubicBezTo>
                <a:cubicBezTo>
                  <a:pt x="7815" y="12024"/>
                  <a:pt x="7667" y="11933"/>
                  <a:pt x="7491" y="11826"/>
                </a:cubicBezTo>
                <a:cubicBezTo>
                  <a:pt x="7314" y="11718"/>
                  <a:pt x="7038" y="11555"/>
                  <a:pt x="6880" y="11459"/>
                </a:cubicBezTo>
                <a:cubicBezTo>
                  <a:pt x="6722" y="11363"/>
                  <a:pt x="6576" y="11283"/>
                  <a:pt x="6555" y="11283"/>
                </a:cubicBezTo>
                <a:close/>
                <a:moveTo>
                  <a:pt x="11180" y="11645"/>
                </a:moveTo>
                <a:cubicBezTo>
                  <a:pt x="10264" y="11719"/>
                  <a:pt x="9286" y="12121"/>
                  <a:pt x="9132" y="12577"/>
                </a:cubicBezTo>
                <a:cubicBezTo>
                  <a:pt x="9055" y="12804"/>
                  <a:pt x="9008" y="13280"/>
                  <a:pt x="9026" y="13678"/>
                </a:cubicBezTo>
                <a:cubicBezTo>
                  <a:pt x="9045" y="14089"/>
                  <a:pt x="9168" y="14598"/>
                  <a:pt x="9324" y="14922"/>
                </a:cubicBezTo>
                <a:cubicBezTo>
                  <a:pt x="9480" y="15247"/>
                  <a:pt x="9750" y="15592"/>
                  <a:pt x="9993" y="15771"/>
                </a:cubicBezTo>
                <a:cubicBezTo>
                  <a:pt x="10121" y="15865"/>
                  <a:pt x="10235" y="15940"/>
                  <a:pt x="10244" y="15941"/>
                </a:cubicBezTo>
                <a:cubicBezTo>
                  <a:pt x="10253" y="15942"/>
                  <a:pt x="10295" y="15808"/>
                  <a:pt x="10342" y="15640"/>
                </a:cubicBezTo>
                <a:lnTo>
                  <a:pt x="10428" y="15333"/>
                </a:lnTo>
                <a:lnTo>
                  <a:pt x="10334" y="15070"/>
                </a:lnTo>
                <a:cubicBezTo>
                  <a:pt x="10188" y="14663"/>
                  <a:pt x="10120" y="14026"/>
                  <a:pt x="10209" y="13914"/>
                </a:cubicBezTo>
                <a:cubicBezTo>
                  <a:pt x="10391" y="13683"/>
                  <a:pt x="11038" y="13473"/>
                  <a:pt x="11387" y="13530"/>
                </a:cubicBezTo>
                <a:cubicBezTo>
                  <a:pt x="11488" y="13546"/>
                  <a:pt x="11681" y="13606"/>
                  <a:pt x="11814" y="13661"/>
                </a:cubicBezTo>
                <a:cubicBezTo>
                  <a:pt x="12176" y="13813"/>
                  <a:pt x="12181" y="13812"/>
                  <a:pt x="12245" y="13497"/>
                </a:cubicBezTo>
                <a:cubicBezTo>
                  <a:pt x="12352" y="12974"/>
                  <a:pt x="12334" y="12234"/>
                  <a:pt x="12206" y="11859"/>
                </a:cubicBezTo>
                <a:cubicBezTo>
                  <a:pt x="12168" y="11747"/>
                  <a:pt x="12136" y="11715"/>
                  <a:pt x="12041" y="11694"/>
                </a:cubicBezTo>
                <a:cubicBezTo>
                  <a:pt x="11783" y="11637"/>
                  <a:pt x="11485" y="11620"/>
                  <a:pt x="11180" y="11645"/>
                </a:cubicBezTo>
                <a:close/>
                <a:moveTo>
                  <a:pt x="15249" y="12275"/>
                </a:moveTo>
                <a:cubicBezTo>
                  <a:pt x="14442" y="12355"/>
                  <a:pt x="13820" y="12660"/>
                  <a:pt x="13628" y="13070"/>
                </a:cubicBezTo>
                <a:cubicBezTo>
                  <a:pt x="13398" y="13559"/>
                  <a:pt x="13437" y="14090"/>
                  <a:pt x="13729" y="14483"/>
                </a:cubicBezTo>
                <a:cubicBezTo>
                  <a:pt x="13926" y="14748"/>
                  <a:pt x="14104" y="14857"/>
                  <a:pt x="14599" y="15020"/>
                </a:cubicBezTo>
                <a:cubicBezTo>
                  <a:pt x="14700" y="15054"/>
                  <a:pt x="14815" y="15079"/>
                  <a:pt x="14857" y="15075"/>
                </a:cubicBezTo>
                <a:cubicBezTo>
                  <a:pt x="14974" y="15065"/>
                  <a:pt x="15064" y="14771"/>
                  <a:pt x="15108" y="14253"/>
                </a:cubicBezTo>
                <a:cubicBezTo>
                  <a:pt x="15132" y="13973"/>
                  <a:pt x="15160" y="13806"/>
                  <a:pt x="15190" y="13771"/>
                </a:cubicBezTo>
                <a:cubicBezTo>
                  <a:pt x="15217" y="13740"/>
                  <a:pt x="15322" y="13722"/>
                  <a:pt x="15445" y="13722"/>
                </a:cubicBezTo>
                <a:cubicBezTo>
                  <a:pt x="15649" y="13722"/>
                  <a:pt x="15660" y="13725"/>
                  <a:pt x="15785" y="13897"/>
                </a:cubicBezTo>
                <a:cubicBezTo>
                  <a:pt x="16060" y="14273"/>
                  <a:pt x="16400" y="14377"/>
                  <a:pt x="16706" y="14177"/>
                </a:cubicBezTo>
                <a:cubicBezTo>
                  <a:pt x="16882" y="14061"/>
                  <a:pt x="16945" y="13969"/>
                  <a:pt x="17011" y="13749"/>
                </a:cubicBezTo>
                <a:cubicBezTo>
                  <a:pt x="17138" y="13325"/>
                  <a:pt x="16991" y="12794"/>
                  <a:pt x="16678" y="12549"/>
                </a:cubicBezTo>
                <a:cubicBezTo>
                  <a:pt x="16370" y="12308"/>
                  <a:pt x="15873" y="12214"/>
                  <a:pt x="15249" y="12275"/>
                </a:cubicBezTo>
                <a:close/>
                <a:moveTo>
                  <a:pt x="1057" y="17064"/>
                </a:moveTo>
                <a:cubicBezTo>
                  <a:pt x="1052" y="17072"/>
                  <a:pt x="936" y="17383"/>
                  <a:pt x="798" y="17755"/>
                </a:cubicBezTo>
                <a:cubicBezTo>
                  <a:pt x="512" y="18526"/>
                  <a:pt x="355" y="18939"/>
                  <a:pt x="164" y="19437"/>
                </a:cubicBezTo>
                <a:cubicBezTo>
                  <a:pt x="90" y="19629"/>
                  <a:pt x="30" y="19817"/>
                  <a:pt x="30" y="19853"/>
                </a:cubicBezTo>
                <a:cubicBezTo>
                  <a:pt x="30" y="19910"/>
                  <a:pt x="715" y="21303"/>
                  <a:pt x="849" y="21519"/>
                </a:cubicBezTo>
                <a:cubicBezTo>
                  <a:pt x="893" y="21590"/>
                  <a:pt x="900" y="21587"/>
                  <a:pt x="990" y="21492"/>
                </a:cubicBezTo>
                <a:cubicBezTo>
                  <a:pt x="1042" y="21436"/>
                  <a:pt x="1140" y="21335"/>
                  <a:pt x="1209" y="21267"/>
                </a:cubicBezTo>
                <a:cubicBezTo>
                  <a:pt x="2169" y="20328"/>
                  <a:pt x="2373" y="20096"/>
                  <a:pt x="2705" y="19574"/>
                </a:cubicBezTo>
                <a:cubicBezTo>
                  <a:pt x="3318" y="18611"/>
                  <a:pt x="3453" y="18396"/>
                  <a:pt x="3453" y="18374"/>
                </a:cubicBezTo>
                <a:cubicBezTo>
                  <a:pt x="3453" y="18362"/>
                  <a:pt x="3366" y="18244"/>
                  <a:pt x="3257" y="18111"/>
                </a:cubicBezTo>
                <a:lnTo>
                  <a:pt x="3058" y="17864"/>
                </a:lnTo>
                <a:lnTo>
                  <a:pt x="2063" y="17459"/>
                </a:lnTo>
                <a:cubicBezTo>
                  <a:pt x="1514" y="17234"/>
                  <a:pt x="1061" y="17056"/>
                  <a:pt x="1057" y="17064"/>
                </a:cubicBezTo>
                <a:close/>
                <a:moveTo>
                  <a:pt x="5611" y="17114"/>
                </a:moveTo>
                <a:lnTo>
                  <a:pt x="5372" y="17409"/>
                </a:lnTo>
                <a:cubicBezTo>
                  <a:pt x="5242" y="17574"/>
                  <a:pt x="5136" y="17734"/>
                  <a:pt x="5137" y="17760"/>
                </a:cubicBezTo>
                <a:cubicBezTo>
                  <a:pt x="5138" y="17786"/>
                  <a:pt x="5333" y="18571"/>
                  <a:pt x="5572" y="19508"/>
                </a:cubicBezTo>
                <a:lnTo>
                  <a:pt x="6007" y="21212"/>
                </a:lnTo>
                <a:lnTo>
                  <a:pt x="6238" y="21355"/>
                </a:lnTo>
                <a:cubicBezTo>
                  <a:pt x="6364" y="21433"/>
                  <a:pt x="6481" y="21501"/>
                  <a:pt x="6500" y="21503"/>
                </a:cubicBezTo>
                <a:cubicBezTo>
                  <a:pt x="6537" y="21507"/>
                  <a:pt x="6593" y="21383"/>
                  <a:pt x="6817" y="20801"/>
                </a:cubicBezTo>
                <a:cubicBezTo>
                  <a:pt x="6890" y="20613"/>
                  <a:pt x="7032" y="20254"/>
                  <a:pt x="7131" y="20007"/>
                </a:cubicBezTo>
                <a:cubicBezTo>
                  <a:pt x="7304" y="19574"/>
                  <a:pt x="7308" y="19549"/>
                  <a:pt x="7291" y="19322"/>
                </a:cubicBezTo>
                <a:cubicBezTo>
                  <a:pt x="7263" y="18957"/>
                  <a:pt x="7075" y="17359"/>
                  <a:pt x="7056" y="17333"/>
                </a:cubicBezTo>
                <a:cubicBezTo>
                  <a:pt x="7047" y="17320"/>
                  <a:pt x="6717" y="17267"/>
                  <a:pt x="6324" y="17212"/>
                </a:cubicBezTo>
                <a:lnTo>
                  <a:pt x="5611" y="17114"/>
                </a:lnTo>
                <a:close/>
                <a:moveTo>
                  <a:pt x="10350" y="17283"/>
                </a:moveTo>
                <a:cubicBezTo>
                  <a:pt x="9933" y="17247"/>
                  <a:pt x="9602" y="17432"/>
                  <a:pt x="9324" y="17859"/>
                </a:cubicBezTo>
                <a:cubicBezTo>
                  <a:pt x="9093" y="18212"/>
                  <a:pt x="8985" y="18558"/>
                  <a:pt x="8940" y="19108"/>
                </a:cubicBezTo>
                <a:cubicBezTo>
                  <a:pt x="8903" y="19556"/>
                  <a:pt x="9070" y="20298"/>
                  <a:pt x="9284" y="20648"/>
                </a:cubicBezTo>
                <a:lnTo>
                  <a:pt x="9371" y="20790"/>
                </a:lnTo>
                <a:lnTo>
                  <a:pt x="10064" y="20434"/>
                </a:lnTo>
                <a:cubicBezTo>
                  <a:pt x="10625" y="20145"/>
                  <a:pt x="10769" y="20053"/>
                  <a:pt x="10820" y="19957"/>
                </a:cubicBezTo>
                <a:lnTo>
                  <a:pt x="10882" y="19842"/>
                </a:lnTo>
                <a:lnTo>
                  <a:pt x="10788" y="19651"/>
                </a:lnTo>
                <a:cubicBezTo>
                  <a:pt x="10626" y="19328"/>
                  <a:pt x="10662" y="18894"/>
                  <a:pt x="10878" y="18620"/>
                </a:cubicBezTo>
                <a:cubicBezTo>
                  <a:pt x="10911" y="18579"/>
                  <a:pt x="10956" y="18557"/>
                  <a:pt x="10972" y="18571"/>
                </a:cubicBezTo>
                <a:cubicBezTo>
                  <a:pt x="11032" y="18623"/>
                  <a:pt x="11108" y="19052"/>
                  <a:pt x="11105" y="19316"/>
                </a:cubicBezTo>
                <a:cubicBezTo>
                  <a:pt x="11102" y="19693"/>
                  <a:pt x="11041" y="19908"/>
                  <a:pt x="10839" y="20286"/>
                </a:cubicBezTo>
                <a:cubicBezTo>
                  <a:pt x="10819" y="20324"/>
                  <a:pt x="10860" y="20422"/>
                  <a:pt x="10972" y="20604"/>
                </a:cubicBezTo>
                <a:lnTo>
                  <a:pt x="11133" y="20862"/>
                </a:lnTo>
                <a:lnTo>
                  <a:pt x="11337" y="20610"/>
                </a:lnTo>
                <a:cubicBezTo>
                  <a:pt x="11449" y="20471"/>
                  <a:pt x="11616" y="20275"/>
                  <a:pt x="11709" y="20171"/>
                </a:cubicBezTo>
                <a:cubicBezTo>
                  <a:pt x="11976" y="19871"/>
                  <a:pt x="12056" y="19676"/>
                  <a:pt x="12069" y="19305"/>
                </a:cubicBezTo>
                <a:cubicBezTo>
                  <a:pt x="12082" y="18928"/>
                  <a:pt x="12011" y="18648"/>
                  <a:pt x="11838" y="18418"/>
                </a:cubicBezTo>
                <a:cubicBezTo>
                  <a:pt x="11690" y="18221"/>
                  <a:pt x="10926" y="17508"/>
                  <a:pt x="10741" y="17393"/>
                </a:cubicBezTo>
                <a:cubicBezTo>
                  <a:pt x="10651" y="17337"/>
                  <a:pt x="10506" y="17297"/>
                  <a:pt x="10350" y="17283"/>
                </a:cubicBezTo>
                <a:close/>
                <a:moveTo>
                  <a:pt x="20375" y="17459"/>
                </a:moveTo>
                <a:cubicBezTo>
                  <a:pt x="20354" y="17470"/>
                  <a:pt x="20114" y="17722"/>
                  <a:pt x="19843" y="18018"/>
                </a:cubicBezTo>
                <a:cubicBezTo>
                  <a:pt x="19571" y="18314"/>
                  <a:pt x="19319" y="18582"/>
                  <a:pt x="19283" y="18615"/>
                </a:cubicBezTo>
                <a:cubicBezTo>
                  <a:pt x="19246" y="18648"/>
                  <a:pt x="18900" y="18800"/>
                  <a:pt x="18515" y="18955"/>
                </a:cubicBezTo>
                <a:cubicBezTo>
                  <a:pt x="18130" y="19110"/>
                  <a:pt x="17811" y="19243"/>
                  <a:pt x="17806" y="19251"/>
                </a:cubicBezTo>
                <a:cubicBezTo>
                  <a:pt x="17801" y="19258"/>
                  <a:pt x="17970" y="19509"/>
                  <a:pt x="18186" y="19810"/>
                </a:cubicBezTo>
                <a:lnTo>
                  <a:pt x="18578" y="20357"/>
                </a:lnTo>
                <a:lnTo>
                  <a:pt x="18867" y="20500"/>
                </a:lnTo>
                <a:cubicBezTo>
                  <a:pt x="19025" y="20579"/>
                  <a:pt x="19167" y="20646"/>
                  <a:pt x="19181" y="20648"/>
                </a:cubicBezTo>
                <a:cubicBezTo>
                  <a:pt x="19195" y="20650"/>
                  <a:pt x="19408" y="20379"/>
                  <a:pt x="19655" y="20051"/>
                </a:cubicBezTo>
                <a:cubicBezTo>
                  <a:pt x="20029" y="19551"/>
                  <a:pt x="20139" y="19431"/>
                  <a:pt x="20320" y="19316"/>
                </a:cubicBezTo>
                <a:cubicBezTo>
                  <a:pt x="20536" y="19180"/>
                  <a:pt x="20539" y="19176"/>
                  <a:pt x="20786" y="18664"/>
                </a:cubicBezTo>
                <a:cubicBezTo>
                  <a:pt x="20923" y="18381"/>
                  <a:pt x="21033" y="18137"/>
                  <a:pt x="21033" y="18122"/>
                </a:cubicBezTo>
                <a:cubicBezTo>
                  <a:pt x="21033" y="18106"/>
                  <a:pt x="20968" y="18023"/>
                  <a:pt x="20888" y="17941"/>
                </a:cubicBezTo>
                <a:cubicBezTo>
                  <a:pt x="20808" y="17859"/>
                  <a:pt x="20670" y="17715"/>
                  <a:pt x="20579" y="17618"/>
                </a:cubicBezTo>
                <a:cubicBezTo>
                  <a:pt x="20488" y="17520"/>
                  <a:pt x="20396" y="17447"/>
                  <a:pt x="20375" y="17459"/>
                </a:cubicBezTo>
                <a:close/>
                <a:moveTo>
                  <a:pt x="14795" y="17536"/>
                </a:moveTo>
                <a:cubicBezTo>
                  <a:pt x="14281" y="17493"/>
                  <a:pt x="13903" y="17878"/>
                  <a:pt x="13725" y="18626"/>
                </a:cubicBezTo>
                <a:cubicBezTo>
                  <a:pt x="13628" y="19034"/>
                  <a:pt x="13651" y="19581"/>
                  <a:pt x="13780" y="19974"/>
                </a:cubicBezTo>
                <a:cubicBezTo>
                  <a:pt x="13925" y="20414"/>
                  <a:pt x="14171" y="20709"/>
                  <a:pt x="14481" y="20818"/>
                </a:cubicBezTo>
                <a:cubicBezTo>
                  <a:pt x="14764" y="20917"/>
                  <a:pt x="15057" y="20804"/>
                  <a:pt x="15484" y="20429"/>
                </a:cubicBezTo>
                <a:cubicBezTo>
                  <a:pt x="15568" y="20355"/>
                  <a:pt x="15738" y="20224"/>
                  <a:pt x="15864" y="20133"/>
                </a:cubicBezTo>
                <a:cubicBezTo>
                  <a:pt x="15989" y="20042"/>
                  <a:pt x="16123" y="19926"/>
                  <a:pt x="16161" y="19875"/>
                </a:cubicBezTo>
                <a:cubicBezTo>
                  <a:pt x="16342" y="19638"/>
                  <a:pt x="16379" y="19027"/>
                  <a:pt x="16232" y="18714"/>
                </a:cubicBezTo>
                <a:cubicBezTo>
                  <a:pt x="16181" y="18606"/>
                  <a:pt x="16009" y="18419"/>
                  <a:pt x="15699" y="18133"/>
                </a:cubicBezTo>
                <a:cubicBezTo>
                  <a:pt x="15097" y="17577"/>
                  <a:pt x="15071" y="17558"/>
                  <a:pt x="14795" y="17536"/>
                </a:cubicBezTo>
                <a:close/>
              </a:path>
            </a:pathLst>
          </a:custGeom>
        </p:spPr>
      </p:pic>
      <p:sp>
        <p:nvSpPr>
          <p:cNvPr id="342" name="Shape 342"/>
          <p:cNvSpPr/>
          <p:nvPr/>
        </p:nvSpPr>
        <p:spPr>
          <a:xfrm>
            <a:off x="665262" y="4915793"/>
            <a:ext cx="1723430" cy="651867"/>
          </a:xfrm>
          <a:prstGeom prst="roundRect">
            <a:avLst>
              <a:gd name="adj" fmla="val 20548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marL="40639" marR="40639" defTabSz="914400">
              <a:lnSpc>
                <a:spcPct val="70000"/>
              </a:lnSpc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rPr sz="2000" dirty="0"/>
              <a:t>Geometry algorithms</a:t>
            </a:r>
          </a:p>
        </p:txBody>
      </p:sp>
      <p:grpSp>
        <p:nvGrpSpPr>
          <p:cNvPr id="364" name="Group 364"/>
          <p:cNvGrpSpPr/>
          <p:nvPr/>
        </p:nvGrpSpPr>
        <p:grpSpPr>
          <a:xfrm>
            <a:off x="-164299" y="3829441"/>
            <a:ext cx="1252278" cy="1357821"/>
            <a:chOff x="0" y="0"/>
            <a:chExt cx="1781016" cy="1931121"/>
          </a:xfrm>
        </p:grpSpPr>
        <p:grpSp>
          <p:nvGrpSpPr>
            <p:cNvPr id="346" name="Group 346"/>
            <p:cNvGrpSpPr/>
            <p:nvPr/>
          </p:nvGrpSpPr>
          <p:grpSpPr>
            <a:xfrm rot="343152">
              <a:off x="81541" y="76341"/>
              <a:ext cx="1617934" cy="1717327"/>
              <a:chOff x="0" y="0"/>
              <a:chExt cx="1617932" cy="1717325"/>
            </a:xfrm>
          </p:grpSpPr>
          <p:sp>
            <p:nvSpPr>
              <p:cNvPr id="343" name="Shape 343"/>
              <p:cNvSpPr/>
              <p:nvPr/>
            </p:nvSpPr>
            <p:spPr>
              <a:xfrm>
                <a:off x="110389" y="654341"/>
                <a:ext cx="1507544" cy="1062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B51A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 rot="17833336" flipH="1">
                <a:off x="598128" y="162284"/>
                <a:ext cx="532299" cy="1059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A77B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 rot="17833336" flipH="1">
                <a:off x="326456" y="-50617"/>
                <a:ext cx="532299" cy="1059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A77B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</p:grpSp>
        <p:grpSp>
          <p:nvGrpSpPr>
            <p:cNvPr id="363" name="Group 363"/>
            <p:cNvGrpSpPr/>
            <p:nvPr/>
          </p:nvGrpSpPr>
          <p:grpSpPr>
            <a:xfrm>
              <a:off x="856206" y="242021"/>
              <a:ext cx="457201" cy="1689101"/>
              <a:chOff x="0" y="0"/>
              <a:chExt cx="457200" cy="1689100"/>
            </a:xfrm>
          </p:grpSpPr>
          <p:sp>
            <p:nvSpPr>
              <p:cNvPr id="347" name="Shape 347"/>
              <p:cNvSpPr/>
              <p:nvPr/>
            </p:nvSpPr>
            <p:spPr>
              <a:xfrm>
                <a:off x="0" y="0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0" y="108973"/>
                <a:ext cx="457200" cy="108976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0" y="20432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0" y="313301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0" y="422275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0" y="531248"/>
                <a:ext cx="457200" cy="108976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0" y="626602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0" y="73557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0" y="844550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0" y="953524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0" y="1048877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0" y="1157851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0" y="1266825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0" y="1375799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0" y="1471152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0" y="158012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365" name="Shape 365"/>
          <p:cNvSpPr/>
          <p:nvPr/>
        </p:nvSpPr>
        <p:spPr>
          <a:xfrm>
            <a:off x="6199425" y="3428343"/>
            <a:ext cx="1526977" cy="517922"/>
          </a:xfrm>
          <a:prstGeom prst="roundRect">
            <a:avLst>
              <a:gd name="adj" fmla="val 25862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marL="40639" marR="40639" defTabSz="914400">
              <a:lnSpc>
                <a:spcPct val="100000"/>
              </a:lnSpc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rPr sz="2000" dirty="0"/>
              <a:t>Physics</a:t>
            </a:r>
          </a:p>
        </p:txBody>
      </p:sp>
      <p:sp>
        <p:nvSpPr>
          <p:cNvPr id="366" name="Shape 366"/>
          <p:cNvSpPr/>
          <p:nvPr/>
        </p:nvSpPr>
        <p:spPr>
          <a:xfrm>
            <a:off x="1607344" y="1178719"/>
            <a:ext cx="2170973" cy="2010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590" y="15073"/>
                  <a:pt x="3518" y="8938"/>
                  <a:pt x="7398" y="5735"/>
                </a:cubicBezTo>
                <a:cubicBezTo>
                  <a:pt x="10818" y="2911"/>
                  <a:pt x="13852" y="137"/>
                  <a:pt x="21600" y="0"/>
                </a:cubicBezTo>
              </a:path>
            </a:pathLst>
          </a:custGeom>
          <a:ln w="25400">
            <a:solidFill>
              <a:srgbClr val="FF40FF"/>
            </a:solidFill>
            <a:headEnd type="triangle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grpSp>
        <p:nvGrpSpPr>
          <p:cNvPr id="390" name="Group 390"/>
          <p:cNvGrpSpPr/>
          <p:nvPr/>
        </p:nvGrpSpPr>
        <p:grpSpPr>
          <a:xfrm>
            <a:off x="1308932" y="1392523"/>
            <a:ext cx="2584413" cy="1357823"/>
            <a:chOff x="-1" y="-1"/>
            <a:chExt cx="3675609" cy="1931123"/>
          </a:xfrm>
        </p:grpSpPr>
        <p:grpSp>
          <p:nvGrpSpPr>
            <p:cNvPr id="388" name="Group 388"/>
            <p:cNvGrpSpPr/>
            <p:nvPr/>
          </p:nvGrpSpPr>
          <p:grpSpPr>
            <a:xfrm>
              <a:off x="-1" y="-1"/>
              <a:ext cx="1781018" cy="1931123"/>
              <a:chOff x="0" y="0"/>
              <a:chExt cx="1781016" cy="1931121"/>
            </a:xfrm>
          </p:grpSpPr>
          <p:grpSp>
            <p:nvGrpSpPr>
              <p:cNvPr id="370" name="Group 370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367" name="Shape 367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368" name="Shape 368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369" name="Shape 369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387" name="Group 387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371" name="Shape 371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2" name="Shape 372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3" name="Shape 373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4" name="Shape 374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5" name="Shape 375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6" name="Shape 376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7" name="Shape 377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8" name="Shape 378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9" name="Shape 379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0" name="Shape 380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1" name="Shape 381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2" name="Shape 382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3" name="Shape 383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4" name="Shape 384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5" name="Shape 385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6" name="Shape 386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sp>
          <p:nvSpPr>
            <p:cNvPr id="389" name="Shape 389"/>
            <p:cNvSpPr/>
            <p:nvPr/>
          </p:nvSpPr>
          <p:spPr>
            <a:xfrm>
              <a:off x="1300706" y="17091"/>
              <a:ext cx="2374902" cy="1021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defTabSz="914400">
                <a:defRPr sz="2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000" dirty="0"/>
                <a:t>Basket of tracks</a:t>
              </a:r>
            </a:p>
          </p:txBody>
        </p:sp>
      </p:grpSp>
      <p:grpSp>
        <p:nvGrpSpPr>
          <p:cNvPr id="414" name="Group 414"/>
          <p:cNvGrpSpPr/>
          <p:nvPr/>
        </p:nvGrpSpPr>
        <p:grpSpPr>
          <a:xfrm>
            <a:off x="5872169" y="1305426"/>
            <a:ext cx="2191506" cy="1533328"/>
            <a:chOff x="-1" y="-249609"/>
            <a:chExt cx="3116807" cy="2180731"/>
          </a:xfrm>
        </p:grpSpPr>
        <p:grpSp>
          <p:nvGrpSpPr>
            <p:cNvPr id="412" name="Group 412"/>
            <p:cNvGrpSpPr/>
            <p:nvPr/>
          </p:nvGrpSpPr>
          <p:grpSpPr>
            <a:xfrm>
              <a:off x="-1" y="-1"/>
              <a:ext cx="1781018" cy="1931123"/>
              <a:chOff x="0" y="0"/>
              <a:chExt cx="1781016" cy="1931121"/>
            </a:xfrm>
          </p:grpSpPr>
          <p:grpSp>
            <p:nvGrpSpPr>
              <p:cNvPr id="394" name="Group 394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391" name="Shape 391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392" name="Shape 392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393" name="Shape 393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411" name="Group 411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395" name="Shape 395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6" name="Shape 396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7" name="Shape 397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8" name="Shape 398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9" name="Shape 399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0" name="Shape 400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1" name="Shape 401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2" name="Shape 402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3" name="Shape 403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4" name="Shape 404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5" name="Shape 405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6" name="Shape 406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7" name="Shape 407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8" name="Shape 408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9" name="Shape 409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0" name="Shape 410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sp>
          <p:nvSpPr>
            <p:cNvPr id="413" name="Shape 413"/>
            <p:cNvSpPr/>
            <p:nvPr/>
          </p:nvSpPr>
          <p:spPr>
            <a:xfrm>
              <a:off x="1300706" y="-249609"/>
              <a:ext cx="1816100" cy="1021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defTabSz="914400">
                <a:defRPr sz="2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000" dirty="0"/>
                <a:t>Basket of tracks</a:t>
              </a:r>
            </a:p>
          </p:txBody>
        </p:sp>
      </p:grpSp>
      <p:sp>
        <p:nvSpPr>
          <p:cNvPr id="415" name="Shape 415"/>
          <p:cNvSpPr/>
          <p:nvPr/>
        </p:nvSpPr>
        <p:spPr>
          <a:xfrm>
            <a:off x="4810461" y="4834008"/>
            <a:ext cx="1975281" cy="400017"/>
          </a:xfrm>
          <a:prstGeom prst="roundRect">
            <a:avLst>
              <a:gd name="adj" fmla="val 33485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marL="40639" marR="40639" defTabSz="914400">
              <a:lnSpc>
                <a:spcPct val="70000"/>
              </a:lnSpc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rPr sz="2000" dirty="0"/>
              <a:t>x-sections</a:t>
            </a:r>
          </a:p>
        </p:txBody>
      </p:sp>
      <p:sp>
        <p:nvSpPr>
          <p:cNvPr id="416" name="Shape 416"/>
          <p:cNvSpPr/>
          <p:nvPr/>
        </p:nvSpPr>
        <p:spPr>
          <a:xfrm>
            <a:off x="6945196" y="5571366"/>
            <a:ext cx="1518047" cy="437555"/>
          </a:xfrm>
          <a:prstGeom prst="roundRect">
            <a:avLst>
              <a:gd name="adj" fmla="val 30612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marL="40639" marR="40639" defTabSz="914400">
              <a:lnSpc>
                <a:spcPct val="100000"/>
              </a:lnSpc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rPr sz="2000" dirty="0"/>
              <a:t>Reactions</a:t>
            </a:r>
          </a:p>
        </p:txBody>
      </p:sp>
      <p:sp>
        <p:nvSpPr>
          <p:cNvPr id="417" name="Shape 417"/>
          <p:cNvSpPr/>
          <p:nvPr/>
        </p:nvSpPr>
        <p:spPr>
          <a:xfrm flipV="1">
            <a:off x="5770880" y="4036219"/>
            <a:ext cx="1393451" cy="716817"/>
          </a:xfrm>
          <a:prstGeom prst="line">
            <a:avLst/>
          </a:prstGeom>
          <a:ln w="25400">
            <a:solidFill>
              <a:srgbClr val="FF40FF"/>
            </a:solidFill>
            <a:headEnd type="stealth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418" name="Shape 418"/>
          <p:cNvSpPr/>
          <p:nvPr/>
        </p:nvSpPr>
        <p:spPr>
          <a:xfrm flipH="1" flipV="1">
            <a:off x="7224117" y="4045149"/>
            <a:ext cx="268019" cy="1401336"/>
          </a:xfrm>
          <a:prstGeom prst="line">
            <a:avLst/>
          </a:prstGeom>
          <a:ln w="25400">
            <a:solidFill>
              <a:srgbClr val="FF40FF"/>
            </a:solidFill>
            <a:headEnd type="stealth"/>
            <a:tailEnd type="triangle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grpSp>
        <p:nvGrpSpPr>
          <p:cNvPr id="440" name="Group 440"/>
          <p:cNvGrpSpPr/>
          <p:nvPr/>
        </p:nvGrpSpPr>
        <p:grpSpPr>
          <a:xfrm>
            <a:off x="3786705" y="4131632"/>
            <a:ext cx="1252278" cy="1357821"/>
            <a:chOff x="0" y="0"/>
            <a:chExt cx="1781016" cy="1931121"/>
          </a:xfrm>
        </p:grpSpPr>
        <p:grpSp>
          <p:nvGrpSpPr>
            <p:cNvPr id="422" name="Group 422"/>
            <p:cNvGrpSpPr/>
            <p:nvPr/>
          </p:nvGrpSpPr>
          <p:grpSpPr>
            <a:xfrm rot="343152">
              <a:off x="81541" y="76341"/>
              <a:ext cx="1617934" cy="1717327"/>
              <a:chOff x="0" y="0"/>
              <a:chExt cx="1617932" cy="1717325"/>
            </a:xfrm>
          </p:grpSpPr>
          <p:sp>
            <p:nvSpPr>
              <p:cNvPr id="419" name="Shape 419"/>
              <p:cNvSpPr/>
              <p:nvPr/>
            </p:nvSpPr>
            <p:spPr>
              <a:xfrm>
                <a:off x="110389" y="654341"/>
                <a:ext cx="1507544" cy="1062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B51A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  <p:sp>
            <p:nvSpPr>
              <p:cNvPr id="420" name="Shape 420"/>
              <p:cNvSpPr/>
              <p:nvPr/>
            </p:nvSpPr>
            <p:spPr>
              <a:xfrm rot="17833336" flipH="1">
                <a:off x="598128" y="162284"/>
                <a:ext cx="532299" cy="1059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A77B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  <p:sp>
            <p:nvSpPr>
              <p:cNvPr id="421" name="Shape 421"/>
              <p:cNvSpPr/>
              <p:nvPr/>
            </p:nvSpPr>
            <p:spPr>
              <a:xfrm rot="17833336" flipH="1">
                <a:off x="326456" y="-50617"/>
                <a:ext cx="532299" cy="1059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A77B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</p:grpSp>
        <p:grpSp>
          <p:nvGrpSpPr>
            <p:cNvPr id="439" name="Group 439"/>
            <p:cNvGrpSpPr/>
            <p:nvPr/>
          </p:nvGrpSpPr>
          <p:grpSpPr>
            <a:xfrm>
              <a:off x="856206" y="242021"/>
              <a:ext cx="457201" cy="1689101"/>
              <a:chOff x="0" y="0"/>
              <a:chExt cx="457200" cy="1689100"/>
            </a:xfrm>
          </p:grpSpPr>
          <p:sp>
            <p:nvSpPr>
              <p:cNvPr id="423" name="Shape 423"/>
              <p:cNvSpPr/>
              <p:nvPr/>
            </p:nvSpPr>
            <p:spPr>
              <a:xfrm>
                <a:off x="0" y="0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4" name="Shape 424"/>
              <p:cNvSpPr/>
              <p:nvPr/>
            </p:nvSpPr>
            <p:spPr>
              <a:xfrm>
                <a:off x="0" y="108973"/>
                <a:ext cx="457200" cy="108976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5" name="Shape 425"/>
              <p:cNvSpPr/>
              <p:nvPr/>
            </p:nvSpPr>
            <p:spPr>
              <a:xfrm>
                <a:off x="0" y="20432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6" name="Shape 426"/>
              <p:cNvSpPr/>
              <p:nvPr/>
            </p:nvSpPr>
            <p:spPr>
              <a:xfrm>
                <a:off x="0" y="313301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7" name="Shape 427"/>
              <p:cNvSpPr/>
              <p:nvPr/>
            </p:nvSpPr>
            <p:spPr>
              <a:xfrm>
                <a:off x="0" y="422275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8" name="Shape 428"/>
              <p:cNvSpPr/>
              <p:nvPr/>
            </p:nvSpPr>
            <p:spPr>
              <a:xfrm>
                <a:off x="0" y="531248"/>
                <a:ext cx="457200" cy="108976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9" name="Shape 429"/>
              <p:cNvSpPr/>
              <p:nvPr/>
            </p:nvSpPr>
            <p:spPr>
              <a:xfrm>
                <a:off x="0" y="626602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0" name="Shape 430"/>
              <p:cNvSpPr/>
              <p:nvPr/>
            </p:nvSpPr>
            <p:spPr>
              <a:xfrm>
                <a:off x="0" y="73557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1" name="Shape 431"/>
              <p:cNvSpPr/>
              <p:nvPr/>
            </p:nvSpPr>
            <p:spPr>
              <a:xfrm>
                <a:off x="0" y="844550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2" name="Shape 432"/>
              <p:cNvSpPr/>
              <p:nvPr/>
            </p:nvSpPr>
            <p:spPr>
              <a:xfrm>
                <a:off x="0" y="953524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0" y="1048877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4" name="Shape 434"/>
              <p:cNvSpPr/>
              <p:nvPr/>
            </p:nvSpPr>
            <p:spPr>
              <a:xfrm>
                <a:off x="0" y="1157851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5" name="Shape 435"/>
              <p:cNvSpPr/>
              <p:nvPr/>
            </p:nvSpPr>
            <p:spPr>
              <a:xfrm>
                <a:off x="0" y="1266825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6" name="Shape 436"/>
              <p:cNvSpPr/>
              <p:nvPr/>
            </p:nvSpPr>
            <p:spPr>
              <a:xfrm>
                <a:off x="0" y="1375799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7" name="Shape 437"/>
              <p:cNvSpPr/>
              <p:nvPr/>
            </p:nvSpPr>
            <p:spPr>
              <a:xfrm>
                <a:off x="0" y="1471152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8" name="Shape 438"/>
              <p:cNvSpPr/>
              <p:nvPr/>
            </p:nvSpPr>
            <p:spPr>
              <a:xfrm>
                <a:off x="0" y="158012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pic>
        <p:nvPicPr>
          <p:cNvPr id="441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56733" y="5231379"/>
            <a:ext cx="2324982" cy="1455539"/>
          </a:xfrm>
          <a:prstGeom prst="rect">
            <a:avLst/>
          </a:prstGeom>
        </p:spPr>
      </p:pic>
      <p:sp>
        <p:nvSpPr>
          <p:cNvPr id="442" name="Shape 442"/>
          <p:cNvSpPr/>
          <p:nvPr/>
        </p:nvSpPr>
        <p:spPr>
          <a:xfrm rot="10800000" flipH="1">
            <a:off x="4884539" y="3518042"/>
            <a:ext cx="1249945" cy="176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302" extrusionOk="0">
                <a:moveTo>
                  <a:pt x="0" y="2070"/>
                </a:moveTo>
                <a:cubicBezTo>
                  <a:pt x="6902" y="666"/>
                  <a:pt x="3318" y="17319"/>
                  <a:pt x="10025" y="4291"/>
                </a:cubicBezTo>
                <a:cubicBezTo>
                  <a:pt x="14438" y="-4281"/>
                  <a:pt x="9835" y="2775"/>
                  <a:pt x="21600" y="1985"/>
                </a:cubicBezTo>
              </a:path>
            </a:pathLst>
          </a:custGeom>
          <a:ln w="25400">
            <a:solidFill>
              <a:srgbClr val="FF40FF"/>
            </a:solidFill>
            <a:headEnd type="triangle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43" name="Shape 443"/>
          <p:cNvSpPr/>
          <p:nvPr/>
        </p:nvSpPr>
        <p:spPr>
          <a:xfrm rot="10800000">
            <a:off x="2482453" y="3268266"/>
            <a:ext cx="1364621" cy="346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015" extrusionOk="0">
                <a:moveTo>
                  <a:pt x="0" y="18015"/>
                </a:moveTo>
                <a:cubicBezTo>
                  <a:pt x="7232" y="16840"/>
                  <a:pt x="2445" y="14501"/>
                  <a:pt x="9472" y="3592"/>
                </a:cubicBezTo>
                <a:cubicBezTo>
                  <a:pt x="14096" y="-3585"/>
                  <a:pt x="9273" y="2324"/>
                  <a:pt x="21600" y="1662"/>
                </a:cubicBezTo>
              </a:path>
            </a:pathLst>
          </a:custGeom>
          <a:ln w="25400">
            <a:solidFill>
              <a:srgbClr val="FF40FF"/>
            </a:solidFill>
            <a:headEnd type="triangle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44" name="Shape 444"/>
          <p:cNvSpPr/>
          <p:nvPr/>
        </p:nvSpPr>
        <p:spPr>
          <a:xfrm>
            <a:off x="3942188" y="1650018"/>
            <a:ext cx="425841" cy="1260499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445" name="Shape 445"/>
          <p:cNvSpPr/>
          <p:nvPr/>
        </p:nvSpPr>
        <p:spPr>
          <a:xfrm>
            <a:off x="4109434" y="1825107"/>
            <a:ext cx="271853" cy="1130476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446" name="Shape 446"/>
          <p:cNvSpPr/>
          <p:nvPr/>
        </p:nvSpPr>
        <p:spPr>
          <a:xfrm>
            <a:off x="4220473" y="1900297"/>
            <a:ext cx="174620" cy="1080114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447" name="Shape 447"/>
          <p:cNvSpPr/>
          <p:nvPr/>
        </p:nvSpPr>
        <p:spPr>
          <a:xfrm flipH="1">
            <a:off x="4385914" y="2111747"/>
            <a:ext cx="116453" cy="876627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448" name="Shape 448"/>
          <p:cNvSpPr/>
          <p:nvPr/>
        </p:nvSpPr>
        <p:spPr>
          <a:xfrm>
            <a:off x="4344064" y="2039773"/>
            <a:ext cx="43106" cy="871999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grpSp>
        <p:nvGrpSpPr>
          <p:cNvPr id="603" name="Group 603"/>
          <p:cNvGrpSpPr/>
          <p:nvPr/>
        </p:nvGrpSpPr>
        <p:grpSpPr>
          <a:xfrm>
            <a:off x="3336139" y="2311394"/>
            <a:ext cx="1788059" cy="1893602"/>
            <a:chOff x="0" y="0"/>
            <a:chExt cx="2543016" cy="2693121"/>
          </a:xfrm>
        </p:grpSpPr>
        <p:grpSp>
          <p:nvGrpSpPr>
            <p:cNvPr id="470" name="Group 470"/>
            <p:cNvGrpSpPr/>
            <p:nvPr/>
          </p:nvGrpSpPr>
          <p:grpSpPr>
            <a:xfrm>
              <a:off x="-1" y="-1"/>
              <a:ext cx="1781018" cy="1931123"/>
              <a:chOff x="0" y="0"/>
              <a:chExt cx="1781016" cy="1931121"/>
            </a:xfrm>
          </p:grpSpPr>
          <p:grpSp>
            <p:nvGrpSpPr>
              <p:cNvPr id="452" name="Group 452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449" name="Shape 449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450" name="Shape 450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451" name="Shape 451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469" name="Group 469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453" name="Shape 453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4" name="Shape 454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5" name="Shape 455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6" name="Shape 456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7" name="Shape 457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8" name="Shape 458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9" name="Shape 459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0" name="Shape 460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1" name="Shape 461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2" name="Shape 462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3" name="Shape 463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4" name="Shape 464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5" name="Shape 465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6" name="Shape 466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7" name="Shape 467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8" name="Shape 468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492" name="Group 492"/>
            <p:cNvGrpSpPr/>
            <p:nvPr/>
          </p:nvGrpSpPr>
          <p:grpSpPr>
            <a:xfrm>
              <a:off x="126999" y="126999"/>
              <a:ext cx="1781018" cy="1931123"/>
              <a:chOff x="0" y="0"/>
              <a:chExt cx="1781016" cy="1931121"/>
            </a:xfrm>
          </p:grpSpPr>
          <p:grpSp>
            <p:nvGrpSpPr>
              <p:cNvPr id="474" name="Group 474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471" name="Shape 471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472" name="Shape 472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473" name="Shape 473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491" name="Group 491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475" name="Shape 475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76" name="Shape 476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77" name="Shape 477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78" name="Shape 478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79" name="Shape 479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0" name="Shape 480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1" name="Shape 481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2" name="Shape 482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3" name="Shape 483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4" name="Shape 484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5" name="Shape 485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6" name="Shape 486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7" name="Shape 487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8" name="Shape 488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9" name="Shape 489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0" name="Shape 490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514" name="Group 514"/>
            <p:cNvGrpSpPr/>
            <p:nvPr/>
          </p:nvGrpSpPr>
          <p:grpSpPr>
            <a:xfrm>
              <a:off x="253999" y="253999"/>
              <a:ext cx="1781018" cy="1931123"/>
              <a:chOff x="0" y="0"/>
              <a:chExt cx="1781016" cy="1931121"/>
            </a:xfrm>
          </p:grpSpPr>
          <p:grpSp>
            <p:nvGrpSpPr>
              <p:cNvPr id="496" name="Group 496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493" name="Shape 493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494" name="Shape 494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495" name="Shape 495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513" name="Group 513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497" name="Shape 497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8" name="Shape 498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9" name="Shape 499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0" name="Shape 500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1" name="Shape 501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2" name="Shape 502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3" name="Shape 503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4" name="Shape 504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5" name="Shape 505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6" name="Shape 506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7" name="Shape 507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8" name="Shape 508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9" name="Shape 509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10" name="Shape 510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11" name="Shape 511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12" name="Shape 512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536" name="Group 536"/>
            <p:cNvGrpSpPr/>
            <p:nvPr/>
          </p:nvGrpSpPr>
          <p:grpSpPr>
            <a:xfrm>
              <a:off x="380999" y="380999"/>
              <a:ext cx="1781018" cy="1931123"/>
              <a:chOff x="0" y="0"/>
              <a:chExt cx="1781016" cy="1931121"/>
            </a:xfrm>
          </p:grpSpPr>
          <p:grpSp>
            <p:nvGrpSpPr>
              <p:cNvPr id="518" name="Group 518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515" name="Shape 515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516" name="Shape 516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517" name="Shape 517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535" name="Group 535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519" name="Shape 519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0" name="Shape 520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1" name="Shape 521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2" name="Shape 522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3" name="Shape 523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4" name="Shape 524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5" name="Shape 525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6" name="Shape 526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7" name="Shape 527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8" name="Shape 528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9" name="Shape 529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0" name="Shape 530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1" name="Shape 531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2" name="Shape 532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3" name="Shape 533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4" name="Shape 534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558" name="Group 558"/>
            <p:cNvGrpSpPr/>
            <p:nvPr/>
          </p:nvGrpSpPr>
          <p:grpSpPr>
            <a:xfrm>
              <a:off x="507999" y="507999"/>
              <a:ext cx="1781018" cy="1931123"/>
              <a:chOff x="0" y="0"/>
              <a:chExt cx="1781016" cy="1931121"/>
            </a:xfrm>
          </p:grpSpPr>
          <p:grpSp>
            <p:nvGrpSpPr>
              <p:cNvPr id="540" name="Group 540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537" name="Shape 537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538" name="Shape 538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539" name="Shape 539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557" name="Group 557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541" name="Shape 541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2" name="Shape 542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3" name="Shape 543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4" name="Shape 544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5" name="Shape 545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6" name="Shape 546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7" name="Shape 547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8" name="Shape 548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9" name="Shape 549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0" name="Shape 550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1" name="Shape 551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2" name="Shape 552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3" name="Shape 553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4" name="Shape 554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5" name="Shape 555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6" name="Shape 556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580" name="Group 580"/>
            <p:cNvGrpSpPr/>
            <p:nvPr/>
          </p:nvGrpSpPr>
          <p:grpSpPr>
            <a:xfrm>
              <a:off x="634999" y="634999"/>
              <a:ext cx="1781018" cy="1931123"/>
              <a:chOff x="0" y="0"/>
              <a:chExt cx="1781016" cy="1931121"/>
            </a:xfrm>
          </p:grpSpPr>
          <p:grpSp>
            <p:nvGrpSpPr>
              <p:cNvPr id="562" name="Group 562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559" name="Shape 559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560" name="Shape 560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561" name="Shape 561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579" name="Group 579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563" name="Shape 563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4" name="Shape 564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5" name="Shape 565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6" name="Shape 566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7" name="Shape 567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8" name="Shape 568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9" name="Shape 569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0" name="Shape 570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1" name="Shape 571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2" name="Shape 572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3" name="Shape 573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4" name="Shape 574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5" name="Shape 575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6" name="Shape 576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7" name="Shape 577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8" name="Shape 578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602" name="Group 602"/>
            <p:cNvGrpSpPr/>
            <p:nvPr/>
          </p:nvGrpSpPr>
          <p:grpSpPr>
            <a:xfrm>
              <a:off x="761999" y="761999"/>
              <a:ext cx="1781018" cy="1931123"/>
              <a:chOff x="0" y="0"/>
              <a:chExt cx="1781016" cy="1931121"/>
            </a:xfrm>
          </p:grpSpPr>
          <p:grpSp>
            <p:nvGrpSpPr>
              <p:cNvPr id="584" name="Group 584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581" name="Shape 581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582" name="Shape 582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583" name="Shape 583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601" name="Group 601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585" name="Shape 585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6" name="Shape 586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7" name="Shape 587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8" name="Shape 588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9" name="Shape 589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0" name="Shape 590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1" name="Shape 591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2" name="Shape 592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3" name="Shape 593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4" name="Shape 594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5" name="Shape 595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6" name="Shape 596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7" name="Shape 597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8" name="Shape 598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9" name="Shape 599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0" name="Shape 600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</p:grpSp>
      <p:sp>
        <p:nvSpPr>
          <p:cNvPr id="604" name="Shape 604"/>
          <p:cNvSpPr/>
          <p:nvPr/>
        </p:nvSpPr>
        <p:spPr>
          <a:xfrm>
            <a:off x="4509956" y="2201435"/>
            <a:ext cx="1412267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40639" marR="40639" defTabSz="914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00" dirty="0"/>
              <a:t>Dispatching</a:t>
            </a:r>
            <a:endParaRPr dirty="0"/>
          </a:p>
        </p:txBody>
      </p:sp>
      <p:sp>
        <p:nvSpPr>
          <p:cNvPr id="605" name="Shape 605"/>
          <p:cNvSpPr/>
          <p:nvPr/>
        </p:nvSpPr>
        <p:spPr>
          <a:xfrm>
            <a:off x="7386126" y="2372925"/>
            <a:ext cx="1097803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40639" marR="40639" defTabSz="9144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 dirty="0"/>
              <a:t>MIMD</a:t>
            </a:r>
          </a:p>
        </p:txBody>
      </p:sp>
      <p:sp>
        <p:nvSpPr>
          <p:cNvPr id="606" name="Shape 606"/>
          <p:cNvSpPr/>
          <p:nvPr/>
        </p:nvSpPr>
        <p:spPr>
          <a:xfrm rot="16200000">
            <a:off x="7717615" y="1661242"/>
            <a:ext cx="875109" cy="616148"/>
          </a:xfrm>
          <a:prstGeom prst="rightArrow">
            <a:avLst>
              <a:gd name="adj1" fmla="val 32000"/>
              <a:gd name="adj2" fmla="val 63768"/>
            </a:avLst>
          </a:prstGeom>
          <a:solidFill>
            <a:srgbClr val="B92D5D"/>
          </a:solidFill>
          <a:ln>
            <a:solidFill>
              <a:srgbClr val="000000"/>
            </a:solidFill>
          </a:ln>
        </p:spPr>
        <p:txBody>
          <a:bodyPr lIns="35717" tIns="35717" rIns="35717" bIns="35717" anchor="ctr"/>
          <a:lstStyle/>
          <a:p>
            <a:pPr marL="28573" marR="28573" defTabSz="642915">
              <a:defRPr sz="34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7" name="Shape 607"/>
          <p:cNvSpPr/>
          <p:nvPr/>
        </p:nvSpPr>
        <p:spPr>
          <a:xfrm>
            <a:off x="7376922" y="2917597"/>
            <a:ext cx="1116211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marL="40639" marR="40639" defTabSz="9144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 dirty="0"/>
              <a:t>SIMD</a:t>
            </a:r>
          </a:p>
        </p:txBody>
      </p:sp>
      <p:sp>
        <p:nvSpPr>
          <p:cNvPr id="608" name="Shape 608"/>
          <p:cNvSpPr/>
          <p:nvPr/>
        </p:nvSpPr>
        <p:spPr>
          <a:xfrm rot="5400000">
            <a:off x="7717615" y="3554335"/>
            <a:ext cx="875109" cy="616148"/>
          </a:xfrm>
          <a:prstGeom prst="rightArrow">
            <a:avLst>
              <a:gd name="adj1" fmla="val 32000"/>
              <a:gd name="adj2" fmla="val 63768"/>
            </a:avLst>
          </a:prstGeom>
          <a:solidFill>
            <a:srgbClr val="B92D5D"/>
          </a:solidFill>
          <a:ln>
            <a:solidFill>
              <a:srgbClr val="000000"/>
            </a:solidFill>
          </a:ln>
        </p:spPr>
        <p:txBody>
          <a:bodyPr lIns="35717" tIns="35717" rIns="35717" bIns="35717" anchor="ctr"/>
          <a:lstStyle/>
          <a:p>
            <a:pPr marL="28573" marR="28573" defTabSz="642915">
              <a:defRPr sz="34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9" name="Shape 609"/>
          <p:cNvSpPr/>
          <p:nvPr/>
        </p:nvSpPr>
        <p:spPr>
          <a:xfrm>
            <a:off x="6164971" y="524760"/>
            <a:ext cx="2994379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r>
              <a:rPr dirty="0"/>
              <a:t>The initial ideas sounded easy</a:t>
            </a:r>
          </a:p>
        </p:txBody>
      </p:sp>
      <p:sp>
        <p:nvSpPr>
          <p:cNvPr id="610" name="Shape 610"/>
          <p:cNvSpPr>
            <a:spLocks noGrp="1"/>
          </p:cNvSpPr>
          <p:nvPr>
            <p:ph type="sldNum" sz="quarter" idx="4294967295"/>
          </p:nvPr>
        </p:nvSpPr>
        <p:spPr>
          <a:xfrm>
            <a:off x="4496097" y="6322219"/>
            <a:ext cx="160735" cy="2857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625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="" xmlns:p14="http://schemas.microsoft.com/office/powerpoint/2010/main" Requires="p14">
      <p:transition spd="slow">
        <p:wipe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Challenges</a:t>
            </a:r>
            <a:endParaRPr lang="en-US"/>
          </a:p>
        </p:txBody>
      </p:sp>
      <p:sp>
        <p:nvSpPr>
          <p:cNvPr id="613" name="Shape 61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Overhead from reshuffling particle lists should not offset SIMD gains</a:t>
            </a:r>
          </a:p>
          <a:p>
            <a:r>
              <a:rPr lang="en-US" dirty="0" smtClean="0"/>
              <a:t>Exploit the hardware at its </a:t>
            </a:r>
            <a:r>
              <a:rPr lang="en-US" b="1" i="1" dirty="0" smtClean="0"/>
              <a:t>best</a:t>
            </a:r>
            <a:r>
              <a:rPr lang="en-US" dirty="0" smtClean="0"/>
              <a:t>, while maintaining </a:t>
            </a:r>
            <a:r>
              <a:rPr lang="en-US" b="1" i="1" dirty="0" smtClean="0"/>
              <a:t>portability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Test from the onset on a “large” setup (LHC-like detector)</a:t>
            </a:r>
          </a:p>
          <a:p>
            <a:pPr lvl="1"/>
            <a:r>
              <a:rPr lang="en-US" dirty="0" smtClean="0"/>
              <a:t>Toy </a:t>
            </a:r>
            <a:r>
              <a:rPr lang="en-US" dirty="0"/>
              <a:t>models tell us very </a:t>
            </a:r>
            <a:r>
              <a:rPr lang="en-US" dirty="0" smtClean="0"/>
              <a:t>little – complexity is the problem</a:t>
            </a:r>
            <a:endParaRPr lang="en-US" dirty="0"/>
          </a:p>
        </p:txBody>
      </p:sp>
      <p:sp>
        <p:nvSpPr>
          <p:cNvPr id="614" name="Shape 6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8</a:t>
            </a:fld>
            <a:endParaRPr lang="is-IS"/>
          </a:p>
        </p:txBody>
      </p:sp>
      <p:sp>
        <p:nvSpPr>
          <p:cNvPr id="615" name="Shape 615"/>
          <p:cNvSpPr/>
          <p:nvPr/>
        </p:nvSpPr>
        <p:spPr>
          <a:xfrm>
            <a:off x="3614886" y="3076173"/>
            <a:ext cx="1684039" cy="699788"/>
          </a:xfrm>
          <a:prstGeom prst="roundRect">
            <a:avLst>
              <a:gd name="adj" fmla="val 18455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 algn="ctr">
              <a:defRPr>
                <a:effectLst/>
              </a:defRPr>
            </a:pPr>
            <a:r>
              <a:rPr dirty="0"/>
              <a:t>Scheduler</a:t>
            </a:r>
          </a:p>
        </p:txBody>
      </p:sp>
      <p:sp>
        <p:nvSpPr>
          <p:cNvPr id="616" name="Shape 616"/>
          <p:cNvSpPr/>
          <p:nvPr/>
        </p:nvSpPr>
        <p:spPr>
          <a:xfrm>
            <a:off x="1423843" y="4280672"/>
            <a:ext cx="822341" cy="699788"/>
          </a:xfrm>
          <a:prstGeom prst="roundRect">
            <a:avLst>
              <a:gd name="adj" fmla="val 18455"/>
            </a:avLst>
          </a:prstGeom>
          <a:gradFill>
            <a:gsLst>
              <a:gs pos="0">
                <a:schemeClr val="accent1">
                  <a:lumOff val="3682"/>
                </a:schemeClr>
              </a:gs>
              <a:gs pos="100000">
                <a:schemeClr val="accent1">
                  <a:satOff val="11742"/>
                  <a:lumOff val="-2293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CPU</a:t>
            </a:r>
          </a:p>
        </p:txBody>
      </p:sp>
      <p:sp>
        <p:nvSpPr>
          <p:cNvPr id="617" name="Shape 617"/>
          <p:cNvSpPr/>
          <p:nvPr/>
        </p:nvSpPr>
        <p:spPr>
          <a:xfrm>
            <a:off x="2688892" y="4280672"/>
            <a:ext cx="971349" cy="699788"/>
          </a:xfrm>
          <a:prstGeom prst="roundRect">
            <a:avLst>
              <a:gd name="adj" fmla="val 18455"/>
            </a:avLst>
          </a:prstGeom>
          <a:gradFill>
            <a:gsLst>
              <a:gs pos="0">
                <a:schemeClr val="accent1">
                  <a:lumOff val="3682"/>
                </a:schemeClr>
              </a:gs>
              <a:gs pos="100000">
                <a:schemeClr val="accent1">
                  <a:satOff val="11742"/>
                  <a:lumOff val="-2293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GPU</a:t>
            </a:r>
          </a:p>
        </p:txBody>
      </p:sp>
      <p:sp>
        <p:nvSpPr>
          <p:cNvPr id="618" name="Shape 618"/>
          <p:cNvSpPr/>
          <p:nvPr/>
        </p:nvSpPr>
        <p:spPr>
          <a:xfrm>
            <a:off x="4102952" y="4280672"/>
            <a:ext cx="719396" cy="699788"/>
          </a:xfrm>
          <a:prstGeom prst="roundRect">
            <a:avLst>
              <a:gd name="adj" fmla="val 18455"/>
            </a:avLst>
          </a:prstGeom>
          <a:gradFill>
            <a:gsLst>
              <a:gs pos="0">
                <a:schemeClr val="accent1">
                  <a:lumOff val="3682"/>
                </a:schemeClr>
              </a:gs>
              <a:gs pos="100000">
                <a:schemeClr val="accent1">
                  <a:satOff val="11742"/>
                  <a:lumOff val="-2293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Phi</a:t>
            </a:r>
          </a:p>
        </p:txBody>
      </p:sp>
      <p:sp>
        <p:nvSpPr>
          <p:cNvPr id="619" name="Shape 619"/>
          <p:cNvSpPr/>
          <p:nvPr/>
        </p:nvSpPr>
        <p:spPr>
          <a:xfrm>
            <a:off x="6679116" y="4280672"/>
            <a:ext cx="822341" cy="699788"/>
          </a:xfrm>
          <a:prstGeom prst="roundRect">
            <a:avLst>
              <a:gd name="adj" fmla="val 18455"/>
            </a:avLst>
          </a:prstGeom>
          <a:gradFill>
            <a:gsLst>
              <a:gs pos="0">
                <a:schemeClr val="accent1">
                  <a:lumOff val="3682"/>
                </a:schemeClr>
              </a:gs>
              <a:gs pos="100000">
                <a:schemeClr val="accent1">
                  <a:satOff val="11742"/>
                  <a:lumOff val="-2293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rPr dirty="0"/>
              <a:t>XXX</a:t>
            </a:r>
          </a:p>
        </p:txBody>
      </p:sp>
      <p:sp>
        <p:nvSpPr>
          <p:cNvPr id="620" name="Shape 620"/>
          <p:cNvSpPr/>
          <p:nvPr/>
        </p:nvSpPr>
        <p:spPr>
          <a:xfrm>
            <a:off x="5265057" y="4280672"/>
            <a:ext cx="971349" cy="699788"/>
          </a:xfrm>
          <a:prstGeom prst="roundRect">
            <a:avLst>
              <a:gd name="adj" fmla="val 18455"/>
            </a:avLst>
          </a:prstGeom>
          <a:gradFill>
            <a:gsLst>
              <a:gs pos="0">
                <a:schemeClr val="accent1">
                  <a:lumOff val="3682"/>
                </a:schemeClr>
              </a:gs>
              <a:gs pos="100000">
                <a:schemeClr val="accent1">
                  <a:satOff val="11742"/>
                  <a:lumOff val="-2293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Atom</a:t>
            </a:r>
          </a:p>
        </p:txBody>
      </p:sp>
      <p:cxnSp>
        <p:nvCxnSpPr>
          <p:cNvPr id="621" name="Connector 621"/>
          <p:cNvCxnSpPr>
            <a:stCxn id="615" idx="2"/>
          </p:cNvCxnSpPr>
          <p:nvPr/>
        </p:nvCxnSpPr>
        <p:spPr>
          <a:xfrm flipH="1">
            <a:off x="1835014" y="3775961"/>
            <a:ext cx="2621892" cy="504711"/>
          </a:xfrm>
          <a:prstGeom prst="straightConnector1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</p:cxnSp>
      <p:cxnSp>
        <p:nvCxnSpPr>
          <p:cNvPr id="622" name="Connector 622"/>
          <p:cNvCxnSpPr>
            <a:stCxn id="615" idx="2"/>
          </p:cNvCxnSpPr>
          <p:nvPr/>
        </p:nvCxnSpPr>
        <p:spPr>
          <a:xfrm flipH="1">
            <a:off x="3174567" y="3775961"/>
            <a:ext cx="1282339" cy="504711"/>
          </a:xfrm>
          <a:prstGeom prst="straightConnector1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</p:cxnSp>
      <p:cxnSp>
        <p:nvCxnSpPr>
          <p:cNvPr id="623" name="Connector 623"/>
          <p:cNvCxnSpPr>
            <a:stCxn id="615" idx="2"/>
          </p:cNvCxnSpPr>
          <p:nvPr/>
        </p:nvCxnSpPr>
        <p:spPr>
          <a:xfrm>
            <a:off x="4456906" y="3775961"/>
            <a:ext cx="5744" cy="504711"/>
          </a:xfrm>
          <a:prstGeom prst="straightConnector1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</p:cxnSp>
      <p:cxnSp>
        <p:nvCxnSpPr>
          <p:cNvPr id="624" name="Connector 624"/>
          <p:cNvCxnSpPr>
            <a:stCxn id="615" idx="2"/>
          </p:cNvCxnSpPr>
          <p:nvPr/>
        </p:nvCxnSpPr>
        <p:spPr>
          <a:xfrm>
            <a:off x="4456906" y="3775961"/>
            <a:ext cx="1293826" cy="504711"/>
          </a:xfrm>
          <a:prstGeom prst="straightConnector1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</p:cxnSp>
      <p:cxnSp>
        <p:nvCxnSpPr>
          <p:cNvPr id="625" name="Connector 625"/>
          <p:cNvCxnSpPr>
            <a:stCxn id="615" idx="2"/>
          </p:cNvCxnSpPr>
          <p:nvPr/>
        </p:nvCxnSpPr>
        <p:spPr>
          <a:xfrm>
            <a:off x="4456906" y="3775961"/>
            <a:ext cx="2633381" cy="504711"/>
          </a:xfrm>
          <a:prstGeom prst="straightConnector1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</p:cxnSp>
    </p:spTree>
    <p:extLst>
      <p:ext uri="{BB962C8B-B14F-4D97-AF65-F5344CB8AC3E}">
        <p14:creationId xmlns:p14="http://schemas.microsoft.com/office/powerpoint/2010/main" val="1515814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 invX="1"/>
      </p:transition>
    </mc:Choice>
    <mc:Choice xmlns="" xmlns:p14="http://schemas.microsoft.com/office/powerpoint/2010/main" Requires="p14">
      <p:transition spd="slow" p14:dur="1500">
        <p:wipe/>
      </p:transition>
    </mc:Choice>
    <mc:Fallback xmlns="" xmlns:p14="http://schemas.microsoft.com/office/powerpoint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on GPU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Broker adapts baskets to the </a:t>
            </a:r>
            <a:r>
              <a:rPr lang="en-US" dirty="0" smtClean="0"/>
              <a:t>coprocessor</a:t>
            </a:r>
            <a:endParaRPr lang="en-US" dirty="0"/>
          </a:p>
          <a:p>
            <a:pPr lvl="1"/>
            <a:r>
              <a:rPr lang="en-US" dirty="0" smtClean="0"/>
              <a:t>Selects </a:t>
            </a:r>
            <a:r>
              <a:rPr lang="en-US" dirty="0"/>
              <a:t>tracks that are efficiently processed on coprocessor</a:t>
            </a:r>
          </a:p>
          <a:p>
            <a:pPr lvl="1"/>
            <a:r>
              <a:rPr lang="en-US" dirty="0" smtClean="0"/>
              <a:t>Gather </a:t>
            </a:r>
            <a:r>
              <a:rPr lang="en-US" dirty="0"/>
              <a:t>in chunk large </a:t>
            </a:r>
            <a:r>
              <a:rPr lang="en-US" dirty="0" smtClean="0"/>
              <a:t>enough (e.g</a:t>
            </a:r>
            <a:r>
              <a:rPr lang="en-US" dirty="0"/>
              <a:t>. 4096 tracks on NVidia </a:t>
            </a:r>
            <a:r>
              <a:rPr lang="en-US" dirty="0" smtClean="0"/>
              <a:t>K20)</a:t>
            </a:r>
            <a:endParaRPr lang="en-US" dirty="0"/>
          </a:p>
          <a:p>
            <a:pPr lvl="1"/>
            <a:r>
              <a:rPr lang="en-US" dirty="0" smtClean="0"/>
              <a:t>Transfer </a:t>
            </a:r>
            <a:r>
              <a:rPr lang="en-US" dirty="0"/>
              <a:t>data to and from </a:t>
            </a:r>
            <a:r>
              <a:rPr lang="en-US" dirty="0" smtClean="0"/>
              <a:t>coprocessor</a:t>
            </a:r>
          </a:p>
          <a:p>
            <a:pPr lvl="1"/>
            <a:r>
              <a:rPr lang="en-US" dirty="0" smtClean="0"/>
              <a:t>Execute </a:t>
            </a:r>
            <a:r>
              <a:rPr lang="en-US" dirty="0"/>
              <a:t>kernels</a:t>
            </a:r>
          </a:p>
          <a:p>
            <a:r>
              <a:rPr lang="en-US" dirty="0" smtClean="0"/>
              <a:t>On </a:t>
            </a:r>
            <a:r>
              <a:rPr lang="en-US" dirty="0"/>
              <a:t>NVidia GPU, we are effectively using implicit </a:t>
            </a:r>
            <a:r>
              <a:rPr lang="en-US" dirty="0" err="1" smtClean="0"/>
              <a:t>vectorization</a:t>
            </a:r>
            <a:endParaRPr lang="en-US" dirty="0" smtClean="0"/>
          </a:p>
          <a:p>
            <a:pPr lvl="1"/>
            <a:r>
              <a:rPr lang="en-US" dirty="0" smtClean="0"/>
              <a:t>Rather </a:t>
            </a:r>
            <a:r>
              <a:rPr lang="en-US" dirty="0"/>
              <a:t>than one thread per </a:t>
            </a:r>
            <a:r>
              <a:rPr lang="en-US" dirty="0" smtClean="0"/>
              <a:t>basket, on GPUs we use 4096 threads </a:t>
            </a:r>
            <a:r>
              <a:rPr lang="en-US" dirty="0"/>
              <a:t>each processing one of the tracks in the </a:t>
            </a:r>
            <a:r>
              <a:rPr lang="en-US" dirty="0" smtClean="0"/>
              <a:t>basket</a:t>
            </a:r>
            <a:endParaRPr lang="en-US" dirty="0"/>
          </a:p>
          <a:p>
            <a:r>
              <a:rPr lang="en-US" dirty="0"/>
              <a:t>Cost of data transfer is mitigated by overlapping kernel </a:t>
            </a:r>
            <a:r>
              <a:rPr lang="en-US" dirty="0" smtClean="0"/>
              <a:t> execution and </a:t>
            </a:r>
            <a:r>
              <a:rPr lang="en-US" dirty="0"/>
              <a:t>data </a:t>
            </a:r>
            <a:r>
              <a:rPr lang="en-US" dirty="0" smtClean="0"/>
              <a:t>transfer</a:t>
            </a:r>
          </a:p>
          <a:p>
            <a:pPr lvl="1"/>
            <a:r>
              <a:rPr lang="en-US" dirty="0"/>
              <a:t>We can send fractions of the full GPU's work asynchronously using streams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81423-5774-CF42-A16B-56D69A3778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3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22111</TotalTime>
  <Words>3107</Words>
  <Application>Microsoft Macintosh PowerPoint</Application>
  <PresentationFormat>On-screen Show (4:3)</PresentationFormat>
  <Paragraphs>522</Paragraphs>
  <Slides>46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  <vt:variant>
        <vt:lpstr>Custom Shows</vt:lpstr>
      </vt:variant>
      <vt:variant>
        <vt:i4>1</vt:i4>
      </vt:variant>
    </vt:vector>
  </HeadingPairs>
  <TitlesOfParts>
    <vt:vector size="69" baseType="lpstr">
      <vt:lpstr>Apple Chancery</vt:lpstr>
      <vt:lpstr>Arial Italic</vt:lpstr>
      <vt:lpstr>Arial Narrow</vt:lpstr>
      <vt:lpstr>Calibri</vt:lpstr>
      <vt:lpstr>Century Gothic</vt:lpstr>
      <vt:lpstr>Clear Sans</vt:lpstr>
      <vt:lpstr>DejaVu Sans</vt:lpstr>
      <vt:lpstr>Droid Sans Fallback</vt:lpstr>
      <vt:lpstr>FreeSans</vt:lpstr>
      <vt:lpstr>Gill Sans</vt:lpstr>
      <vt:lpstr>Gill Sans SemiBold</vt:lpstr>
      <vt:lpstr>Helvetica</vt:lpstr>
      <vt:lpstr>Intel Clear</vt:lpstr>
      <vt:lpstr>Liberation Sans</vt:lpstr>
      <vt:lpstr>Liberation Serif</vt:lpstr>
      <vt:lpstr>ＭＳ Ｐゴシック</vt:lpstr>
      <vt:lpstr>StarSymbol</vt:lpstr>
      <vt:lpstr>Wingdings</vt:lpstr>
      <vt:lpstr>Wingdings 2</vt:lpstr>
      <vt:lpstr>メイリオ</vt:lpstr>
      <vt:lpstr>Arial</vt:lpstr>
      <vt:lpstr>Perception</vt:lpstr>
      <vt:lpstr>GeantV – From CPU to accelerators</vt:lpstr>
      <vt:lpstr>Outline</vt:lpstr>
      <vt:lpstr>PowerPoint Presentation</vt:lpstr>
      <vt:lpstr>What do we want to do?</vt:lpstr>
      <vt:lpstr>The ideas</vt:lpstr>
      <vt:lpstr>HEP transport is mostly local !</vt:lpstr>
      <vt:lpstr>PowerPoint Presentation</vt:lpstr>
      <vt:lpstr>Challenges</vt:lpstr>
      <vt:lpstr>Status on GPU</vt:lpstr>
      <vt:lpstr>Geometry - VecGeom</vt:lpstr>
      <vt:lpstr>Evolution</vt:lpstr>
      <vt:lpstr>Portability</vt:lpstr>
      <vt:lpstr>Avoiding code duplication</vt:lpstr>
      <vt:lpstr>Using traits to avoid code duplication</vt:lpstr>
      <vt:lpstr>A generic kernel</vt:lpstr>
      <vt:lpstr>Geometry performance (Phi vs Xeon)</vt:lpstr>
      <vt:lpstr>Geometry performance on K20</vt:lpstr>
      <vt:lpstr>The X-Ray benchmark</vt:lpstr>
      <vt:lpstr>Vector performance</vt:lpstr>
      <vt:lpstr>What about physics?</vt:lpstr>
      <vt:lpstr>G4 example N03 vs tabulation (simple calo with many slabs)</vt:lpstr>
      <vt:lpstr>Physics Performance</vt:lpstr>
      <vt:lpstr>GeantV Output</vt:lpstr>
      <vt:lpstr>Hits/digits I/O</vt:lpstr>
      <vt:lpstr>Yardstick: CMS With Tabulated Physics</vt:lpstr>
      <vt:lpstr>Putting It All Together - CMS Yardstick</vt:lpstr>
      <vt:lpstr>Putting It All Together - CMS Yardstick</vt:lpstr>
      <vt:lpstr>Putting It All Together - CMS Yardstick</vt:lpstr>
      <vt:lpstr>Next steps</vt:lpstr>
      <vt:lpstr>Engagement</vt:lpstr>
      <vt:lpstr>Restating our case</vt:lpstr>
      <vt:lpstr>Thank you!</vt:lpstr>
      <vt:lpstr>BACKUPS</vt:lpstr>
      <vt:lpstr>GeantV: (familiar) motivations</vt:lpstr>
      <vt:lpstr>Why not Geant4+?</vt:lpstr>
      <vt:lpstr>Geant4 Profiling Example: Call Graph</vt:lpstr>
      <vt:lpstr>Geant4 Profiling Example: Call Map</vt:lpstr>
      <vt:lpstr>“Basketised” transport</vt:lpstr>
      <vt:lpstr>Explicit vectorization</vt:lpstr>
      <vt:lpstr>Physics developments: Multiple Scattering</vt:lpstr>
      <vt:lpstr>GeantV Multiple Scateeting</vt:lpstr>
      <vt:lpstr>The problem</vt:lpstr>
      <vt:lpstr>Geant4 Geometry</vt:lpstr>
      <vt:lpstr>Geant4 Transportation</vt:lpstr>
      <vt:lpstr>Geant4 Magnetic Field</vt:lpstr>
      <vt:lpstr>Specialized Geometry Library.</vt:lpstr>
      <vt:lpstr>Scheduler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Gheata Andrei</dc:creator>
  <cp:lastModifiedBy>Philippe G Canal</cp:lastModifiedBy>
  <cp:revision>281</cp:revision>
  <cp:lastPrinted>2016-03-28T19:54:45Z</cp:lastPrinted>
  <dcterms:created xsi:type="dcterms:W3CDTF">2015-10-21T20:00:52Z</dcterms:created>
  <dcterms:modified xsi:type="dcterms:W3CDTF">2016-03-31T19:43:11Z</dcterms:modified>
</cp:coreProperties>
</file>